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65" r:id="rId5"/>
    <p:sldId id="272" r:id="rId6"/>
    <p:sldId id="273" r:id="rId7"/>
    <p:sldId id="319" r:id="rId8"/>
    <p:sldId id="281" r:id="rId9"/>
    <p:sldId id="280" r:id="rId10"/>
    <p:sldId id="320" r:id="rId11"/>
    <p:sldId id="283" r:id="rId12"/>
    <p:sldId id="284" r:id="rId13"/>
    <p:sldId id="285" r:id="rId14"/>
    <p:sldId id="286" r:id="rId15"/>
    <p:sldId id="287" r:id="rId16"/>
    <p:sldId id="288" r:id="rId17"/>
    <p:sldId id="289" r:id="rId18"/>
    <p:sldId id="321" r:id="rId19"/>
    <p:sldId id="292" r:id="rId20"/>
    <p:sldId id="295" r:id="rId21"/>
    <p:sldId id="318" r:id="rId22"/>
    <p:sldId id="297" r:id="rId23"/>
    <p:sldId id="298" r:id="rId24"/>
    <p:sldId id="316" r:id="rId25"/>
    <p:sldId id="301" r:id="rId26"/>
    <p:sldId id="300" r:id="rId27"/>
    <p:sldId id="302" r:id="rId28"/>
    <p:sldId id="303" r:id="rId29"/>
    <p:sldId id="304" r:id="rId30"/>
    <p:sldId id="305" r:id="rId31"/>
    <p:sldId id="306" r:id="rId32"/>
    <p:sldId id="307" r:id="rId33"/>
    <p:sldId id="308" r:id="rId34"/>
    <p:sldId id="312" r:id="rId35"/>
    <p:sldId id="309" r:id="rId36"/>
    <p:sldId id="310" r:id="rId37"/>
    <p:sldId id="317" r:id="rId3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BC4E65-2390-329A-7719-475884B60ACF}" v="410" dt="2024-10-26T20:53:00.252"/>
    <p1510:client id="{2F23E21F-F747-4C02-FE5E-17DD814A71B7}" v="25" dt="2024-10-26T22:11:06.691"/>
    <p1510:client id="{401B0EF7-BA31-F588-2014-E840079C551B}" v="5928" dt="2024-10-25T13:38:18.333"/>
    <p1510:client id="{85492475-03E0-C4F3-7699-0637956863B5}" v="3" dt="2024-10-25T22:57:19.680"/>
    <p1510:client id="{C388532F-BAE8-F617-1D33-C944E5C11DDE}" v="318" dt="2024-10-25T16:33:47.518"/>
    <p1510:client id="{ED51399D-28FB-A871-042D-C465C32A5F3B}" v="458" dt="2024-10-26T18:52:42.4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3" d="100"/>
          <a:sy n="63" d="100"/>
        </p:scale>
        <p:origin x="-1397" y="-485"/>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27/10/2024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27/10/2024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54186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27/10/2024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27/10/2024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3981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27/10/2024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27/10/2024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97902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27/10/2024</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752394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0771E8B-6CA5-40B2-8038-0E112F3DAC1C}" type="datetimeFigureOut">
              <a:rPr lang="es-ES" smtClean="0"/>
              <a:t>27/10/2024</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3065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27/10/2024</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82375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27/10/2024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360449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27/10/2024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8360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771E8B-6CA5-40B2-8038-0E112F3DAC1C}" type="datetimeFigureOut">
              <a:rPr lang="es-ES" smtClean="0"/>
              <a:t>27/10/2024</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1556C4-DFC3-4611-A7CC-780699185E26}" type="slidenum">
              <a:rPr lang="es-ES" smtClean="0"/>
              <a:t>‹Nº›</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19D32F93-50AC-4C46-A5DB-291C60DDB7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n 3" descr="Movilidad IDS UDD">
            <a:extLst>
              <a:ext uri="{FF2B5EF4-FFF2-40B4-BE49-F238E27FC236}">
                <a16:creationId xmlns:a16="http://schemas.microsoft.com/office/drawing/2014/main" xmlns="" id="{6E3409CF-8847-357E-64E7-761105347DFF}"/>
              </a:ext>
            </a:extLst>
          </p:cNvPr>
          <p:cNvPicPr>
            <a:picLocks noChangeAspect="1"/>
          </p:cNvPicPr>
          <p:nvPr/>
        </p:nvPicPr>
        <p:blipFill>
          <a:blip r:embed="rId2"/>
          <a:stretch>
            <a:fillRect/>
          </a:stretch>
        </p:blipFill>
        <p:spPr>
          <a:xfrm>
            <a:off x="642322" y="811996"/>
            <a:ext cx="6752303" cy="1030705"/>
          </a:xfrm>
          <a:prstGeom prst="rect">
            <a:avLst/>
          </a:prstGeom>
        </p:spPr>
      </p:pic>
      <p:sp>
        <p:nvSpPr>
          <p:cNvPr id="11" name="Right Triangle 10">
            <a:extLst>
              <a:ext uri="{FF2B5EF4-FFF2-40B4-BE49-F238E27FC236}">
                <a16:creationId xmlns:a16="http://schemas.microsoft.com/office/drawing/2014/main" xmlns="" id="{827DC2C4-B485-428A-BF4A-472D2967F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xmlns="" id="{EE04B5EB-F158-4507-90DD-BD23620C7C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p:cNvSpPr>
            <a:spLocks noGrp="1"/>
          </p:cNvSpPr>
          <p:nvPr>
            <p:ph type="ctrTitle"/>
          </p:nvPr>
        </p:nvSpPr>
        <p:spPr>
          <a:xfrm>
            <a:off x="1174285" y="2465717"/>
            <a:ext cx="8936049" cy="865041"/>
          </a:xfrm>
        </p:spPr>
        <p:txBody>
          <a:bodyPr anchor="b">
            <a:normAutofit fontScale="90000"/>
          </a:bodyPr>
          <a:lstStyle/>
          <a:p>
            <a:pPr algn="l"/>
            <a:r>
              <a:rPr lang="es-ES" dirty="0"/>
              <a:t>Análisis de datos</a:t>
            </a:r>
          </a:p>
        </p:txBody>
      </p:sp>
      <p:sp>
        <p:nvSpPr>
          <p:cNvPr id="3" name="Subtítulo 2"/>
          <p:cNvSpPr>
            <a:spLocks noGrp="1"/>
          </p:cNvSpPr>
          <p:nvPr>
            <p:ph type="subTitle" idx="1"/>
          </p:nvPr>
        </p:nvSpPr>
        <p:spPr>
          <a:xfrm>
            <a:off x="1289303" y="3330758"/>
            <a:ext cx="7292544" cy="2492824"/>
          </a:xfrm>
        </p:spPr>
        <p:txBody>
          <a:bodyPr vert="horz" lIns="91440" tIns="45720" rIns="91440" bIns="45720" rtlCol="0" anchor="t">
            <a:normAutofit fontScale="92500" lnSpcReduction="10000"/>
          </a:bodyPr>
          <a:lstStyle/>
          <a:p>
            <a:pPr algn="l"/>
            <a:r>
              <a:rPr lang="es-ES" sz="2600" b="1" dirty="0"/>
              <a:t>Tarea </a:t>
            </a:r>
            <a:r>
              <a:rPr lang="es-ES" sz="2600" b="1" dirty="0" smtClean="0"/>
              <a:t>3</a:t>
            </a:r>
            <a:endParaRPr lang="es-ES" sz="2600" b="1" dirty="0"/>
          </a:p>
          <a:p>
            <a:pPr algn="l"/>
            <a:r>
              <a:rPr lang="es-ES" dirty="0"/>
              <a:t>Integrantes: </a:t>
            </a:r>
          </a:p>
          <a:p>
            <a:pPr marL="342900" indent="-342900" algn="l">
              <a:buChar char="•"/>
            </a:pPr>
            <a:r>
              <a:rPr lang="es-ES" dirty="0"/>
              <a:t>Mariangel Arrieta</a:t>
            </a:r>
          </a:p>
          <a:p>
            <a:pPr marL="342900" indent="-342900" algn="l">
              <a:buChar char="•"/>
            </a:pPr>
            <a:r>
              <a:rPr lang="es-ES" dirty="0"/>
              <a:t>Giuseppe </a:t>
            </a:r>
            <a:r>
              <a:rPr lang="es-ES" dirty="0" err="1"/>
              <a:t>Lavarello</a:t>
            </a:r>
            <a:endParaRPr lang="es-ES" dirty="0"/>
          </a:p>
          <a:p>
            <a:pPr marL="342900" indent="-342900" algn="l">
              <a:buChar char="•"/>
            </a:pPr>
            <a:r>
              <a:rPr lang="es-ES" dirty="0"/>
              <a:t>Ingrid Solís</a:t>
            </a:r>
          </a:p>
          <a:p>
            <a:pPr marL="342900" indent="-342900" algn="l">
              <a:buChar char="•"/>
            </a:pPr>
            <a:r>
              <a:rPr lang="es-ES" dirty="0"/>
              <a:t>Rosario Valderrama</a:t>
            </a:r>
          </a:p>
        </p:txBody>
      </p:sp>
    </p:spTree>
    <p:extLst>
      <p:ext uri="{BB962C8B-B14F-4D97-AF65-F5344CB8AC3E}">
        <p14:creationId xmlns:p14="http://schemas.microsoft.com/office/powerpoint/2010/main" val="2406273178"/>
      </p:ext>
    </p:extLst>
  </p:cSld>
  <p:clrMapOvr>
    <a:masterClrMapping/>
  </p:clrMapOvr>
  <mc:AlternateContent xmlns:mc="http://schemas.openxmlformats.org/markup-compatibility/2006" xmlns:p14="http://schemas.microsoft.com/office/powerpoint/2010/main">
    <mc:Choice Requires="p14">
      <p:transition spd="slow" p14:dur="2000" advTm="5093"/>
    </mc:Choice>
    <mc:Fallback xmlns="">
      <p:transition spd="slow" advTm="50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93662" y="386930"/>
            <a:ext cx="10182538" cy="1330198"/>
          </a:xfrm>
        </p:spPr>
        <p:txBody>
          <a:bodyPr anchor="b">
            <a:normAutofit fontScale="90000"/>
          </a:bodyPr>
          <a:lstStyle/>
          <a:p>
            <a:pPr algn="ctr"/>
            <a:r>
              <a:rPr lang="es-ES" sz="4800" dirty="0"/>
              <a:t>Modelo Autorregresivo de primer orden (AR1)</a:t>
            </a:r>
            <a:br>
              <a:rPr lang="es-ES" sz="4800" dirty="0"/>
            </a:br>
            <a:r>
              <a:rPr lang="es-ES" sz="4000" dirty="0"/>
              <a:t>Teoría</a:t>
            </a:r>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arcador de contenido 5" descr="Texto, Carta&#10;&#10;Descripción generada automáticamente">
            <a:extLst>
              <a:ext uri="{FF2B5EF4-FFF2-40B4-BE49-F238E27FC236}">
                <a16:creationId xmlns:a16="http://schemas.microsoft.com/office/drawing/2014/main" xmlns="" id="{6EE8C5D4-2797-5EF0-F6CB-174787C28467}"/>
              </a:ext>
            </a:extLst>
          </p:cNvPr>
          <p:cNvPicPr>
            <a:picLocks noGrp="1" noChangeAspect="1"/>
          </p:cNvPicPr>
          <p:nvPr>
            <p:ph idx="1"/>
          </p:nvPr>
        </p:nvPicPr>
        <p:blipFill>
          <a:blip r:embed="rId2"/>
          <a:stretch>
            <a:fillRect/>
          </a:stretch>
        </p:blipFill>
        <p:spPr>
          <a:xfrm>
            <a:off x="788897" y="2208021"/>
            <a:ext cx="8495542" cy="4267071"/>
          </a:xfrm>
        </p:spPr>
      </p:pic>
    </p:spTree>
    <p:extLst>
      <p:ext uri="{BB962C8B-B14F-4D97-AF65-F5344CB8AC3E}">
        <p14:creationId xmlns:p14="http://schemas.microsoft.com/office/powerpoint/2010/main" val="307563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93662" y="386930"/>
            <a:ext cx="10193122" cy="1330198"/>
          </a:xfrm>
        </p:spPr>
        <p:txBody>
          <a:bodyPr anchor="b">
            <a:normAutofit/>
          </a:bodyPr>
          <a:lstStyle/>
          <a:p>
            <a:r>
              <a:rPr lang="es-ES" sz="4800" dirty="0"/>
              <a:t>Análisis cualitativo</a:t>
            </a:r>
            <a:br>
              <a:rPr lang="es-ES" sz="4800" dirty="0"/>
            </a:br>
            <a:r>
              <a:rPr lang="es-ES" sz="3100" dirty="0"/>
              <a:t>Crear variables "</a:t>
            </a:r>
            <a:r>
              <a:rPr lang="es-ES" sz="3100" dirty="0" err="1"/>
              <a:t>shifted</a:t>
            </a:r>
            <a:r>
              <a:rPr lang="es-ES" sz="3100" dirty="0"/>
              <a:t>" y Eliminar valores nulos</a:t>
            </a:r>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arcador de contenido 5" descr="Texto&#10;&#10;Descripción generada automáticamente">
            <a:extLst>
              <a:ext uri="{FF2B5EF4-FFF2-40B4-BE49-F238E27FC236}">
                <a16:creationId xmlns:a16="http://schemas.microsoft.com/office/drawing/2014/main" xmlns="" id="{B87D78F6-479C-2AEA-6852-E7AD86701832}"/>
              </a:ext>
            </a:extLst>
          </p:cNvPr>
          <p:cNvPicPr>
            <a:picLocks noGrp="1" noChangeAspect="1"/>
          </p:cNvPicPr>
          <p:nvPr>
            <p:ph idx="1"/>
          </p:nvPr>
        </p:nvPicPr>
        <p:blipFill>
          <a:blip r:embed="rId2"/>
          <a:srcRect t="85" r="-257" b="46295"/>
          <a:stretch/>
        </p:blipFill>
        <p:spPr>
          <a:xfrm>
            <a:off x="407787" y="2620531"/>
            <a:ext cx="7307642" cy="3416905"/>
          </a:xfrm>
        </p:spPr>
      </p:pic>
      <p:sp>
        <p:nvSpPr>
          <p:cNvPr id="7" name="CuadroTexto 6">
            <a:extLst>
              <a:ext uri="{FF2B5EF4-FFF2-40B4-BE49-F238E27FC236}">
                <a16:creationId xmlns:a16="http://schemas.microsoft.com/office/drawing/2014/main" xmlns="" id="{83112354-F905-9C30-A709-664448BC54D9}"/>
              </a:ext>
            </a:extLst>
          </p:cNvPr>
          <p:cNvSpPr txBox="1"/>
          <p:nvPr/>
        </p:nvSpPr>
        <p:spPr>
          <a:xfrm>
            <a:off x="5890223" y="3640900"/>
            <a:ext cx="5360145" cy="2031325"/>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ea typeface="+mn-lt"/>
                <a:cs typeface="+mn-lt"/>
              </a:rPr>
              <a:t>Función </a:t>
            </a:r>
            <a:r>
              <a:rPr lang="es-ES" sz="1800" dirty="0">
                <a:latin typeface="Lucida Sans Typewriter"/>
                <a:ea typeface="+mn-lt"/>
                <a:cs typeface="+mn-lt"/>
              </a:rPr>
              <a:t>.shift</a:t>
            </a:r>
            <a:r>
              <a:rPr lang="es-ES" dirty="0">
                <a:ea typeface="+mn-lt"/>
                <a:cs typeface="+mn-lt"/>
              </a:rPr>
              <a:t> </a:t>
            </a:r>
            <a:endParaRPr lang="es-ES" dirty="0"/>
          </a:p>
          <a:p>
            <a:endParaRPr lang="es-ES" dirty="0">
              <a:latin typeface="Consolas"/>
            </a:endParaRPr>
          </a:p>
          <a:p>
            <a:r>
              <a:rPr lang="es-ES" dirty="0">
                <a:latin typeface="Consolas"/>
              </a:rPr>
              <a:t>t-1</a:t>
            </a:r>
            <a:r>
              <a:rPr lang="es-ES" dirty="0">
                <a:ea typeface="+mn-lt"/>
                <a:cs typeface="+mn-lt"/>
              </a:rPr>
              <a:t>, que contiene los valores de </a:t>
            </a:r>
            <a:r>
              <a:rPr lang="es-ES" dirty="0" err="1">
                <a:latin typeface="Consolas"/>
              </a:rPr>
              <a:t>MontoUSD</a:t>
            </a:r>
            <a:r>
              <a:rPr lang="es-ES" dirty="0">
                <a:ea typeface="+mn-lt"/>
                <a:cs typeface="+mn-lt"/>
              </a:rPr>
              <a:t> desplazados una fila hacia abajo.</a:t>
            </a:r>
            <a:endParaRPr lang="es-ES" dirty="0"/>
          </a:p>
          <a:p>
            <a:endParaRPr lang="es-ES" dirty="0">
              <a:ea typeface="+mn-lt"/>
              <a:cs typeface="+mn-lt"/>
            </a:endParaRPr>
          </a:p>
          <a:p>
            <a:r>
              <a:rPr lang="es-ES" dirty="0">
                <a:latin typeface="Consolas"/>
                <a:ea typeface="+mn-lt"/>
                <a:cs typeface="+mn-lt"/>
              </a:rPr>
              <a:t>t-12</a:t>
            </a:r>
            <a:r>
              <a:rPr lang="es-ES" dirty="0">
                <a:ea typeface="+mn-lt"/>
                <a:cs typeface="+mn-lt"/>
              </a:rPr>
              <a:t>, que contiene los valores de </a:t>
            </a:r>
            <a:r>
              <a:rPr lang="es-ES" dirty="0" err="1">
                <a:latin typeface="Consolas"/>
                <a:ea typeface="+mn-lt"/>
                <a:cs typeface="+mn-lt"/>
              </a:rPr>
              <a:t>MontoUSD</a:t>
            </a:r>
            <a:r>
              <a:rPr lang="es-ES" dirty="0">
                <a:ea typeface="+mn-lt"/>
                <a:cs typeface="+mn-lt"/>
              </a:rPr>
              <a:t> desplazados 12 filas hacia abajo. </a:t>
            </a:r>
          </a:p>
        </p:txBody>
      </p:sp>
    </p:spTree>
    <p:extLst>
      <p:ext uri="{BB962C8B-B14F-4D97-AF65-F5344CB8AC3E}">
        <p14:creationId xmlns:p14="http://schemas.microsoft.com/office/powerpoint/2010/main" val="3655328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93662" y="386930"/>
            <a:ext cx="10161372" cy="1330198"/>
          </a:xfrm>
        </p:spPr>
        <p:txBody>
          <a:bodyPr anchor="b">
            <a:normAutofit/>
          </a:bodyPr>
          <a:lstStyle/>
          <a:p>
            <a:r>
              <a:rPr lang="es-ES" sz="4800" dirty="0"/>
              <a:t>Análisis cualitativo</a:t>
            </a:r>
            <a:br>
              <a:rPr lang="es-ES" sz="4800" dirty="0"/>
            </a:br>
            <a:r>
              <a:rPr lang="es-ES" sz="3400" dirty="0"/>
              <a:t>Correlación</a:t>
            </a:r>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rcador de contenido 2" descr="Gráfico, Gráfico de dispersión&#10;&#10;Descripción generada automáticamente">
            <a:extLst>
              <a:ext uri="{FF2B5EF4-FFF2-40B4-BE49-F238E27FC236}">
                <a16:creationId xmlns:a16="http://schemas.microsoft.com/office/drawing/2014/main" xmlns="" id="{7E394E3B-8D94-3327-81AB-C4C1E553C7A4}"/>
              </a:ext>
            </a:extLst>
          </p:cNvPr>
          <p:cNvPicPr>
            <a:picLocks noGrp="1" noChangeAspect="1"/>
          </p:cNvPicPr>
          <p:nvPr>
            <p:ph idx="1"/>
          </p:nvPr>
        </p:nvPicPr>
        <p:blipFill>
          <a:blip r:embed="rId2"/>
          <a:srcRect l="1416" t="5" r="1870" b="1972"/>
          <a:stretch/>
        </p:blipFill>
        <p:spPr>
          <a:xfrm>
            <a:off x="76795" y="2232075"/>
            <a:ext cx="8194391" cy="4265296"/>
          </a:xfrm>
        </p:spPr>
      </p:pic>
      <p:sp>
        <p:nvSpPr>
          <p:cNvPr id="5" name="CuadroTexto 4">
            <a:extLst>
              <a:ext uri="{FF2B5EF4-FFF2-40B4-BE49-F238E27FC236}">
                <a16:creationId xmlns:a16="http://schemas.microsoft.com/office/drawing/2014/main" xmlns="" id="{2F206CD6-53AE-9BD1-FFDC-AA62F9538024}"/>
              </a:ext>
            </a:extLst>
          </p:cNvPr>
          <p:cNvSpPr txBox="1"/>
          <p:nvPr/>
        </p:nvSpPr>
        <p:spPr>
          <a:xfrm>
            <a:off x="8276772" y="2254734"/>
            <a:ext cx="3013496" cy="4247317"/>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mn-lt"/>
                <a:cs typeface="+mn-lt"/>
              </a:rPr>
              <a:t>Correlación = 0.17. </a:t>
            </a:r>
          </a:p>
          <a:p>
            <a:endParaRPr lang="es-ES">
              <a:ea typeface="+mn-lt"/>
              <a:cs typeface="+mn-lt"/>
            </a:endParaRPr>
          </a:p>
          <a:p>
            <a:r>
              <a:rPr lang="es-ES">
                <a:ea typeface="+mn-lt"/>
                <a:cs typeface="+mn-lt"/>
              </a:rPr>
              <a:t>Indica una relación positiva débil entre el monto actual y el monto del periodo anterior, sugiriendo que, aunque existe cierta tendencia a que un aumento en el monto de un mes esté relacionado con un aumento en el mes siguiente, esta relación no es lo suficientemente fuerte como para ser considerada significativa.</a:t>
            </a:r>
            <a:endParaRPr lang="es-ES"/>
          </a:p>
        </p:txBody>
      </p:sp>
    </p:spTree>
    <p:extLst>
      <p:ext uri="{BB962C8B-B14F-4D97-AF65-F5344CB8AC3E}">
        <p14:creationId xmlns:p14="http://schemas.microsoft.com/office/powerpoint/2010/main" val="2792763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550901" y="386930"/>
            <a:ext cx="10488799" cy="1323455"/>
          </a:xfrm>
        </p:spPr>
        <p:txBody>
          <a:bodyPr anchor="b">
            <a:normAutofit fontScale="90000"/>
          </a:bodyPr>
          <a:lstStyle/>
          <a:p>
            <a:r>
              <a:rPr lang="es-ES" sz="4800" dirty="0"/>
              <a:t>Análisis cualitativo</a:t>
            </a:r>
            <a:br>
              <a:rPr lang="es-ES" sz="4800" dirty="0"/>
            </a:br>
            <a:r>
              <a:rPr lang="es-ES" sz="3800" dirty="0"/>
              <a:t>Regresión lineal para predecir </a:t>
            </a:r>
            <a:r>
              <a:rPr lang="es-ES" sz="3800" dirty="0" err="1"/>
              <a:t>MontoUSD</a:t>
            </a:r>
            <a:r>
              <a:rPr lang="es-ES" sz="3800" dirty="0"/>
              <a:t> en función de t-1</a:t>
            </a:r>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rcador de contenido 2" descr="Interfaz de usuario gráfica, Texto, Aplicación, Correo electrónico&#10;&#10;Descripción generada automáticamente">
            <a:extLst>
              <a:ext uri="{FF2B5EF4-FFF2-40B4-BE49-F238E27FC236}">
                <a16:creationId xmlns:a16="http://schemas.microsoft.com/office/drawing/2014/main" xmlns="" id="{3EFF1C39-659E-AFDE-6F99-9656853D42FB}"/>
              </a:ext>
            </a:extLst>
          </p:cNvPr>
          <p:cNvPicPr>
            <a:picLocks noGrp="1" noChangeAspect="1"/>
          </p:cNvPicPr>
          <p:nvPr>
            <p:ph idx="1"/>
          </p:nvPr>
        </p:nvPicPr>
        <p:blipFill>
          <a:blip r:embed="rId2"/>
          <a:srcRect t="799" r="1386" b="64026"/>
          <a:stretch/>
        </p:blipFill>
        <p:spPr>
          <a:xfrm>
            <a:off x="187039" y="2386342"/>
            <a:ext cx="6153054" cy="1530572"/>
          </a:xfrm>
        </p:spPr>
      </p:pic>
      <p:sp>
        <p:nvSpPr>
          <p:cNvPr id="5" name="CuadroTexto 4">
            <a:extLst>
              <a:ext uri="{FF2B5EF4-FFF2-40B4-BE49-F238E27FC236}">
                <a16:creationId xmlns:a16="http://schemas.microsoft.com/office/drawing/2014/main" xmlns="" id="{C0F3B487-803B-A15A-8B0B-7FFAB7B3274D}"/>
              </a:ext>
            </a:extLst>
          </p:cNvPr>
          <p:cNvSpPr txBox="1"/>
          <p:nvPr/>
        </p:nvSpPr>
        <p:spPr>
          <a:xfrm>
            <a:off x="6473547" y="2199907"/>
            <a:ext cx="4917336" cy="4524315"/>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ea typeface="+mn-lt"/>
                <a:cs typeface="+mn-lt"/>
              </a:rPr>
              <a:t>Intercepto (b₀)</a:t>
            </a:r>
            <a:r>
              <a:rPr lang="es-ES" dirty="0">
                <a:ea typeface="+mn-lt"/>
                <a:cs typeface="+mn-lt"/>
              </a:rPr>
              <a:t>: b0=635550.14</a:t>
            </a:r>
          </a:p>
          <a:p>
            <a:r>
              <a:rPr lang="es-ES" dirty="0">
                <a:ea typeface="+mn-lt"/>
                <a:cs typeface="+mn-lt"/>
              </a:rPr>
              <a:t>Este valor representa la estimación del </a:t>
            </a:r>
            <a:r>
              <a:rPr lang="es-ES" dirty="0" err="1">
                <a:latin typeface="Consolas"/>
              </a:rPr>
              <a:t>MontoUSD</a:t>
            </a:r>
            <a:r>
              <a:rPr lang="es-ES" dirty="0">
                <a:ea typeface="+mn-lt"/>
                <a:cs typeface="+mn-lt"/>
              </a:rPr>
              <a:t> cuando </a:t>
            </a:r>
            <a:r>
              <a:rPr lang="es-ES" dirty="0">
                <a:latin typeface="Consolas"/>
              </a:rPr>
              <a:t>t-1</a:t>
            </a:r>
            <a:r>
              <a:rPr lang="es-ES" dirty="0">
                <a:ea typeface="+mn-lt"/>
                <a:cs typeface="+mn-lt"/>
              </a:rPr>
              <a:t> es cero. En este contexto, indica que, si no hubiera ventas en el periodo anterior, se esperaría un monto base de aproximadamente 635,550 USD en el periodo actual.</a:t>
            </a:r>
            <a:endParaRPr lang="es-ES" dirty="0"/>
          </a:p>
          <a:p>
            <a:r>
              <a:rPr lang="es-ES" b="1" dirty="0">
                <a:ea typeface="+mn-lt"/>
                <a:cs typeface="+mn-lt"/>
              </a:rPr>
              <a:t>R² (R al cuadrado)</a:t>
            </a:r>
            <a:r>
              <a:rPr lang="es-ES" dirty="0">
                <a:ea typeface="+mn-lt"/>
                <a:cs typeface="+mn-lt"/>
              </a:rPr>
              <a:t>: R2=0.0299</a:t>
            </a:r>
          </a:p>
          <a:p>
            <a:r>
              <a:rPr lang="es-ES" dirty="0">
                <a:ea typeface="+mn-lt"/>
                <a:cs typeface="+mn-lt"/>
              </a:rPr>
              <a:t>Este valor sugiere que solo alrededor del 2.99% de la variabilidad en </a:t>
            </a:r>
            <a:r>
              <a:rPr lang="es-ES" dirty="0" err="1">
                <a:latin typeface="Consolas"/>
              </a:rPr>
              <a:t>MontoUSD</a:t>
            </a:r>
            <a:r>
              <a:rPr lang="es-ES" dirty="0">
                <a:ea typeface="+mn-lt"/>
                <a:cs typeface="+mn-lt"/>
              </a:rPr>
              <a:t> del periodo actual puede explicarse por las ventas del periodo anterior. Este R² bajo indica que el modelo no captura adecuadamente la relación entre las variables, lo que sugiere que hay otros factores no considerados que podrían influir en las ventas actuales.</a:t>
            </a:r>
            <a:endParaRPr lang="es-ES" dirty="0"/>
          </a:p>
        </p:txBody>
      </p:sp>
      <p:sp>
        <p:nvSpPr>
          <p:cNvPr id="6" name="CuadroTexto 5">
            <a:extLst>
              <a:ext uri="{FF2B5EF4-FFF2-40B4-BE49-F238E27FC236}">
                <a16:creationId xmlns:a16="http://schemas.microsoft.com/office/drawing/2014/main" xmlns="" id="{DF3D6F29-6A52-EA5C-EC2B-C4F3D697C51E}"/>
              </a:ext>
            </a:extLst>
          </p:cNvPr>
          <p:cNvSpPr txBox="1"/>
          <p:nvPr/>
        </p:nvSpPr>
        <p:spPr>
          <a:xfrm>
            <a:off x="190641" y="4137055"/>
            <a:ext cx="614320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ea typeface="+mn-lt"/>
                <a:cs typeface="+mn-lt"/>
              </a:rPr>
              <a:t>Coeficiente (b₁)</a:t>
            </a:r>
            <a:r>
              <a:rPr lang="es-ES" dirty="0">
                <a:ea typeface="+mn-lt"/>
                <a:cs typeface="+mn-lt"/>
              </a:rPr>
              <a:t>: b1=0.1743</a:t>
            </a:r>
            <a:endParaRPr lang="es-ES" dirty="0"/>
          </a:p>
          <a:p>
            <a:r>
              <a:rPr lang="es-ES" dirty="0">
                <a:ea typeface="+mn-lt"/>
                <a:cs typeface="+mn-lt"/>
              </a:rPr>
              <a:t>Indica que, por cada unidad de incremento en </a:t>
            </a:r>
            <a:r>
              <a:rPr lang="es-ES" dirty="0" err="1">
                <a:latin typeface="Consolas"/>
              </a:rPr>
              <a:t>MontoUSD</a:t>
            </a:r>
            <a:r>
              <a:rPr lang="es-ES" dirty="0">
                <a:ea typeface="+mn-lt"/>
                <a:cs typeface="+mn-lt"/>
              </a:rPr>
              <a:t> del periodo anterior (</a:t>
            </a:r>
            <a:r>
              <a:rPr lang="es-ES" dirty="0">
                <a:latin typeface="Consolas"/>
              </a:rPr>
              <a:t>t-1</a:t>
            </a:r>
            <a:r>
              <a:rPr lang="es-ES" dirty="0">
                <a:ea typeface="+mn-lt"/>
                <a:cs typeface="+mn-lt"/>
              </a:rPr>
              <a:t>), se espera que el </a:t>
            </a:r>
            <a:r>
              <a:rPr lang="es-ES" dirty="0" err="1">
                <a:latin typeface="Consolas"/>
              </a:rPr>
              <a:t>MontoUSD</a:t>
            </a:r>
            <a:r>
              <a:rPr lang="es-ES" dirty="0">
                <a:ea typeface="+mn-lt"/>
                <a:cs typeface="+mn-lt"/>
              </a:rPr>
              <a:t> del periodo actual aumente, en promedio, aproximadamente 0.17 unidades. </a:t>
            </a:r>
          </a:p>
          <a:p>
            <a:r>
              <a:rPr lang="es-ES" dirty="0">
                <a:ea typeface="+mn-lt"/>
                <a:cs typeface="+mn-lt"/>
              </a:rPr>
              <a:t>Esto refuerza la idea de una relación positiva, aunque moderada, entre las ventas actuales y las del mes anterior.</a:t>
            </a:r>
            <a:endParaRPr lang="es-ES" dirty="0"/>
          </a:p>
        </p:txBody>
      </p:sp>
    </p:spTree>
    <p:extLst>
      <p:ext uri="{BB962C8B-B14F-4D97-AF65-F5344CB8AC3E}">
        <p14:creationId xmlns:p14="http://schemas.microsoft.com/office/powerpoint/2010/main" val="3130122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93662" y="386930"/>
            <a:ext cx="10129622" cy="1330198"/>
          </a:xfrm>
        </p:spPr>
        <p:txBody>
          <a:bodyPr anchor="b">
            <a:normAutofit fontScale="90000"/>
          </a:bodyPr>
          <a:lstStyle/>
          <a:p>
            <a:r>
              <a:rPr lang="es-ES" sz="4800" dirty="0"/>
              <a:t>Análisis cualitativo</a:t>
            </a:r>
            <a:br>
              <a:rPr lang="es-ES" sz="4800" dirty="0"/>
            </a:br>
            <a:r>
              <a:rPr lang="es-ES" sz="3100" dirty="0">
                <a:ea typeface="+mj-lt"/>
                <a:cs typeface="+mj-lt"/>
              </a:rPr>
              <a:t>Calcula y visualiza la correlación entre </a:t>
            </a:r>
            <a:r>
              <a:rPr lang="es-ES" sz="3100" dirty="0" err="1">
                <a:latin typeface="Consolas"/>
              </a:rPr>
              <a:t>MontoUSD</a:t>
            </a:r>
            <a:r>
              <a:rPr lang="es-ES" sz="3100" dirty="0">
                <a:ea typeface="+mj-lt"/>
                <a:cs typeface="+mj-lt"/>
              </a:rPr>
              <a:t> y </a:t>
            </a:r>
            <a:r>
              <a:rPr lang="es-ES" sz="3100" dirty="0">
                <a:latin typeface="Consolas"/>
              </a:rPr>
              <a:t>MontoUSD_t-12</a:t>
            </a:r>
            <a:endParaRPr lang="es-ES" sz="3100" dirty="0"/>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rcador de contenido 2" descr="Gráfico, Gráfico de dispersión&#10;&#10;Descripción generada automáticamente">
            <a:extLst>
              <a:ext uri="{FF2B5EF4-FFF2-40B4-BE49-F238E27FC236}">
                <a16:creationId xmlns:a16="http://schemas.microsoft.com/office/drawing/2014/main" xmlns="" id="{CB986E97-DE88-9B40-1293-AA416CCA9AAE}"/>
              </a:ext>
            </a:extLst>
          </p:cNvPr>
          <p:cNvPicPr>
            <a:picLocks noGrp="1" noChangeAspect="1"/>
          </p:cNvPicPr>
          <p:nvPr>
            <p:ph idx="1"/>
          </p:nvPr>
        </p:nvPicPr>
        <p:blipFill>
          <a:blip r:embed="rId2"/>
          <a:stretch>
            <a:fillRect/>
          </a:stretch>
        </p:blipFill>
        <p:spPr>
          <a:xfrm>
            <a:off x="295994" y="2208022"/>
            <a:ext cx="7429980" cy="3853922"/>
          </a:xfrm>
        </p:spPr>
      </p:pic>
      <p:sp>
        <p:nvSpPr>
          <p:cNvPr id="5" name="CuadroTexto 4">
            <a:extLst>
              <a:ext uri="{FF2B5EF4-FFF2-40B4-BE49-F238E27FC236}">
                <a16:creationId xmlns:a16="http://schemas.microsoft.com/office/drawing/2014/main" xmlns="" id="{45427D41-797E-3BE1-29AF-ECED4F2C88E4}"/>
              </a:ext>
            </a:extLst>
          </p:cNvPr>
          <p:cNvSpPr txBox="1"/>
          <p:nvPr/>
        </p:nvSpPr>
        <p:spPr>
          <a:xfrm>
            <a:off x="8374863" y="2208113"/>
            <a:ext cx="2890980" cy="3693319"/>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Correlación de </a:t>
            </a:r>
            <a:r>
              <a:rPr lang="es-ES" b="1"/>
              <a:t>0.60</a:t>
            </a:r>
            <a:r>
              <a:rPr lang="es-ES"/>
              <a:t>. Indica una relación positiva moderada entre las ventas actuales y las ventas del mismo mes del año anterior. Es decir, un aumento en las ventas del periodo anterior tiende a asociarse con un aumento en las ventas del periodo actual, lo que sugiere un patrón estacional significativo.</a:t>
            </a:r>
          </a:p>
        </p:txBody>
      </p:sp>
    </p:spTree>
    <p:extLst>
      <p:ext uri="{BB962C8B-B14F-4D97-AF65-F5344CB8AC3E}">
        <p14:creationId xmlns:p14="http://schemas.microsoft.com/office/powerpoint/2010/main" val="3237436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274424" y="386930"/>
            <a:ext cx="11879897" cy="1323455"/>
          </a:xfrm>
        </p:spPr>
        <p:txBody>
          <a:bodyPr anchor="b">
            <a:normAutofit/>
          </a:bodyPr>
          <a:lstStyle/>
          <a:p>
            <a:r>
              <a:rPr lang="es-ES" sz="4800" dirty="0"/>
              <a:t>Análisis cualitativo</a:t>
            </a:r>
            <a:br>
              <a:rPr lang="es-ES" sz="4800" dirty="0"/>
            </a:br>
            <a:r>
              <a:rPr lang="es-ES" sz="3600" dirty="0">
                <a:ea typeface="+mj-lt"/>
                <a:cs typeface="+mj-lt"/>
              </a:rPr>
              <a:t>Ventas del mismo mes del año anterior</a:t>
            </a:r>
            <a:endParaRPr lang="es-ES" sz="3600" dirty="0"/>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rcador de contenido 2" descr="Interfaz de usuario gráfica, Texto, Aplicación, Correo electrónico&#10;&#10;Descripción generada automáticamente">
            <a:extLst>
              <a:ext uri="{FF2B5EF4-FFF2-40B4-BE49-F238E27FC236}">
                <a16:creationId xmlns:a16="http://schemas.microsoft.com/office/drawing/2014/main" xmlns="" id="{1FE9090D-2146-92E6-985D-67F79FA41ADF}"/>
              </a:ext>
            </a:extLst>
          </p:cNvPr>
          <p:cNvPicPr>
            <a:picLocks noGrp="1" noChangeAspect="1"/>
          </p:cNvPicPr>
          <p:nvPr>
            <p:ph idx="1"/>
          </p:nvPr>
        </p:nvPicPr>
        <p:blipFill>
          <a:blip r:embed="rId2"/>
          <a:stretch>
            <a:fillRect/>
          </a:stretch>
        </p:blipFill>
        <p:spPr>
          <a:xfrm>
            <a:off x="148087" y="2380868"/>
            <a:ext cx="7438846" cy="2133796"/>
          </a:xfrm>
        </p:spPr>
      </p:pic>
      <p:sp>
        <p:nvSpPr>
          <p:cNvPr id="5" name="CuadroTexto 4">
            <a:extLst>
              <a:ext uri="{FF2B5EF4-FFF2-40B4-BE49-F238E27FC236}">
                <a16:creationId xmlns:a16="http://schemas.microsoft.com/office/drawing/2014/main" xmlns="" id="{0DA53F8F-F0B1-4E47-BC07-EDB81F80DFBC}"/>
              </a:ext>
            </a:extLst>
          </p:cNvPr>
          <p:cNvSpPr txBox="1"/>
          <p:nvPr/>
        </p:nvSpPr>
        <p:spPr>
          <a:xfrm>
            <a:off x="6340528" y="2495773"/>
            <a:ext cx="4912867" cy="2862322"/>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ea typeface="+mn-lt"/>
                <a:cs typeface="+mn-lt"/>
              </a:rPr>
              <a:t>b0=322257.89</a:t>
            </a:r>
            <a:endParaRPr lang="es-ES">
              <a:ea typeface="+mn-lt"/>
              <a:cs typeface="+mn-lt"/>
            </a:endParaRPr>
          </a:p>
          <a:p>
            <a:r>
              <a:rPr lang="es-ES">
                <a:ea typeface="+mn-lt"/>
                <a:cs typeface="+mn-lt"/>
              </a:rPr>
              <a:t>Esto significa que cuando t−12 es cero, el valor esperado de </a:t>
            </a:r>
            <a:r>
              <a:rPr lang="es-ES" err="1">
                <a:ea typeface="+mn-lt"/>
                <a:cs typeface="+mn-lt"/>
              </a:rPr>
              <a:t>MontoUSD</a:t>
            </a:r>
            <a:r>
              <a:rPr lang="es-ES">
                <a:ea typeface="+mn-lt"/>
                <a:cs typeface="+mn-lt"/>
              </a:rPr>
              <a:t> es aproximadamente 322257.89.</a:t>
            </a:r>
            <a:endParaRPr lang="es-ES"/>
          </a:p>
          <a:p>
            <a:endParaRPr lang="es-ES" b="1">
              <a:ea typeface="+mn-lt"/>
              <a:cs typeface="+mn-lt"/>
            </a:endParaRPr>
          </a:p>
          <a:p>
            <a:pPr>
              <a:buFont typeface="Arial"/>
            </a:pPr>
            <a:r>
              <a:rPr lang="es-ES" b="1">
                <a:ea typeface="+mn-lt"/>
                <a:cs typeface="+mn-lt"/>
              </a:rPr>
              <a:t>R2=0.3564</a:t>
            </a:r>
            <a:endParaRPr lang="es-ES">
              <a:ea typeface="+mn-lt"/>
              <a:cs typeface="+mn-lt"/>
            </a:endParaRPr>
          </a:p>
          <a:p>
            <a:pPr>
              <a:buFont typeface="Arial"/>
            </a:pPr>
            <a:r>
              <a:rPr lang="es-ES">
                <a:ea typeface="+mn-lt"/>
                <a:cs typeface="+mn-lt"/>
              </a:rPr>
              <a:t>Aproximadamente el 35.64% de la variabilidad en </a:t>
            </a:r>
            <a:r>
              <a:rPr lang="es-ES" err="1">
                <a:ea typeface="+mn-lt"/>
                <a:cs typeface="+mn-lt"/>
              </a:rPr>
              <a:t>MontoUSD</a:t>
            </a:r>
            <a:r>
              <a:rPr lang="es-ES">
                <a:ea typeface="+mn-lt"/>
                <a:cs typeface="+mn-lt"/>
              </a:rPr>
              <a:t> puede ser explicada por t−12, lo que sugiere que la relación no es muy fuerte.</a:t>
            </a:r>
            <a:endParaRPr lang="es-ES"/>
          </a:p>
          <a:p>
            <a:pPr algn="l"/>
            <a:endParaRPr lang="es-ES"/>
          </a:p>
        </p:txBody>
      </p:sp>
      <p:sp>
        <p:nvSpPr>
          <p:cNvPr id="6" name="CuadroTexto 5">
            <a:extLst>
              <a:ext uri="{FF2B5EF4-FFF2-40B4-BE49-F238E27FC236}">
                <a16:creationId xmlns:a16="http://schemas.microsoft.com/office/drawing/2014/main" xmlns="" id="{E0243D2C-3241-1483-221F-9AAF7C20001E}"/>
              </a:ext>
            </a:extLst>
          </p:cNvPr>
          <p:cNvSpPr txBox="1"/>
          <p:nvPr/>
        </p:nvSpPr>
        <p:spPr>
          <a:xfrm>
            <a:off x="273283" y="4623621"/>
            <a:ext cx="593365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ea typeface="+mn-lt"/>
                <a:cs typeface="+mn-lt"/>
              </a:rPr>
              <a:t>b1=0.5897</a:t>
            </a:r>
            <a:endParaRPr lang="es-ES">
              <a:ea typeface="+mn-lt"/>
              <a:cs typeface="+mn-lt"/>
            </a:endParaRPr>
          </a:p>
          <a:p>
            <a:r>
              <a:rPr lang="es-ES">
                <a:ea typeface="+mn-lt"/>
                <a:cs typeface="+mn-lt"/>
              </a:rPr>
              <a:t>Indica que por cada unidad que aumenta la variable t−12, el monto en dólares (</a:t>
            </a:r>
            <a:r>
              <a:rPr lang="es-ES" err="1">
                <a:ea typeface="+mn-lt"/>
                <a:cs typeface="+mn-lt"/>
              </a:rPr>
              <a:t>MontoUSD</a:t>
            </a:r>
            <a:r>
              <a:rPr lang="es-ES">
                <a:ea typeface="+mn-lt"/>
                <a:cs typeface="+mn-lt"/>
              </a:rPr>
              <a:t>) aumenta en aproximadamente 0.5897 unidades.</a:t>
            </a:r>
            <a:endParaRPr lang="es-ES"/>
          </a:p>
          <a:p>
            <a:pPr marL="285750" indent="-285750">
              <a:buFont typeface="Arial"/>
              <a:buChar char="•"/>
            </a:pPr>
            <a:endParaRPr lang="es-ES"/>
          </a:p>
        </p:txBody>
      </p:sp>
    </p:spTree>
    <p:extLst>
      <p:ext uri="{BB962C8B-B14F-4D97-AF65-F5344CB8AC3E}">
        <p14:creationId xmlns:p14="http://schemas.microsoft.com/office/powerpoint/2010/main" val="4133931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93662" y="386930"/>
            <a:ext cx="10066122" cy="1298448"/>
          </a:xfrm>
        </p:spPr>
        <p:txBody>
          <a:bodyPr vert="horz" lIns="91440" tIns="45720" rIns="91440" bIns="45720" rtlCol="0" anchor="ctr">
            <a:noAutofit/>
          </a:bodyPr>
          <a:lstStyle/>
          <a:p>
            <a:pPr algn="ctr"/>
            <a:r>
              <a:rPr lang="es-ES" sz="4000" dirty="0"/>
              <a:t>Modelo Autorregresivo de primer orden a cuarto orden (AR(1), … ,AR(4))</a:t>
            </a:r>
            <a:br>
              <a:rPr lang="es-ES" sz="4000" dirty="0"/>
            </a:br>
            <a:r>
              <a:rPr lang="es-ES" sz="4000" u="sng" dirty="0"/>
              <a:t>Teoría</a:t>
            </a:r>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rcador de contenido 2" descr="Texto, Carta&#10;&#10;Descripción generada automáticamente">
            <a:extLst>
              <a:ext uri="{FF2B5EF4-FFF2-40B4-BE49-F238E27FC236}">
                <a16:creationId xmlns:a16="http://schemas.microsoft.com/office/drawing/2014/main" xmlns="" id="{4ACFC7C7-E257-1455-902C-74DCF4106A87}"/>
              </a:ext>
            </a:extLst>
          </p:cNvPr>
          <p:cNvPicPr>
            <a:picLocks noGrp="1" noChangeAspect="1"/>
          </p:cNvPicPr>
          <p:nvPr>
            <p:ph idx="1"/>
          </p:nvPr>
        </p:nvPicPr>
        <p:blipFill>
          <a:blip r:embed="rId2"/>
          <a:stretch>
            <a:fillRect/>
          </a:stretch>
        </p:blipFill>
        <p:spPr>
          <a:xfrm>
            <a:off x="231676" y="2199436"/>
            <a:ext cx="7472950" cy="4351338"/>
          </a:xfrm>
        </p:spPr>
      </p:pic>
    </p:spTree>
    <p:extLst>
      <p:ext uri="{BB962C8B-B14F-4D97-AF65-F5344CB8AC3E}">
        <p14:creationId xmlns:p14="http://schemas.microsoft.com/office/powerpoint/2010/main" val="3057405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93662" y="386930"/>
            <a:ext cx="10066122" cy="1298448"/>
          </a:xfrm>
        </p:spPr>
        <p:txBody>
          <a:bodyPr vert="horz" lIns="91440" tIns="45720" rIns="91440" bIns="45720" rtlCol="0" anchor="ctr">
            <a:noAutofit/>
          </a:bodyPr>
          <a:lstStyle/>
          <a:p>
            <a:pPr algn="ctr"/>
            <a:r>
              <a:rPr lang="es-ES" sz="4000" dirty="0"/>
              <a:t>Modelo Autorregresivo de primer orden a cuarto orden (AR(1), … ,AR(4))</a:t>
            </a:r>
            <a:br>
              <a:rPr lang="es-ES" sz="4000" dirty="0"/>
            </a:br>
            <a:r>
              <a:rPr lang="es-ES" sz="3600" u="sng" dirty="0"/>
              <a:t>Creación de variables y ajustes</a:t>
            </a:r>
            <a:endParaRPr lang="es-ES" dirty="0"/>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arcador de contenido 5" descr="Tabla&#10;&#10;Descripción generada automáticamente">
            <a:extLst>
              <a:ext uri="{FF2B5EF4-FFF2-40B4-BE49-F238E27FC236}">
                <a16:creationId xmlns:a16="http://schemas.microsoft.com/office/drawing/2014/main" xmlns="" id="{D33F02FB-E873-9C7B-8B6B-58E0475A0774}"/>
              </a:ext>
            </a:extLst>
          </p:cNvPr>
          <p:cNvPicPr>
            <a:picLocks noGrp="1" noChangeAspect="1"/>
          </p:cNvPicPr>
          <p:nvPr>
            <p:ph idx="1"/>
          </p:nvPr>
        </p:nvPicPr>
        <p:blipFill>
          <a:blip r:embed="rId2"/>
          <a:stretch>
            <a:fillRect/>
          </a:stretch>
        </p:blipFill>
        <p:spPr>
          <a:xfrm>
            <a:off x="234351" y="2194810"/>
            <a:ext cx="7956431" cy="2932756"/>
          </a:xfrm>
        </p:spPr>
      </p:pic>
      <p:sp>
        <p:nvSpPr>
          <p:cNvPr id="7" name="CuadroTexto 6">
            <a:extLst>
              <a:ext uri="{FF2B5EF4-FFF2-40B4-BE49-F238E27FC236}">
                <a16:creationId xmlns:a16="http://schemas.microsoft.com/office/drawing/2014/main" xmlns="" id="{6E82877B-B7DE-C09B-E88A-412E0EAAA7AF}"/>
              </a:ext>
            </a:extLst>
          </p:cNvPr>
          <p:cNvSpPr txBox="1"/>
          <p:nvPr/>
        </p:nvSpPr>
        <p:spPr>
          <a:xfrm>
            <a:off x="6436642" y="2383359"/>
            <a:ext cx="4956677" cy="1200329"/>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De la variable </a:t>
            </a:r>
            <a:r>
              <a:rPr lang="es-ES" err="1"/>
              <a:t>Delta_MontoUSD</a:t>
            </a:r>
            <a:r>
              <a:rPr lang="es-ES"/>
              <a:t>, se crean 4 nuevas variables:</a:t>
            </a:r>
          </a:p>
          <a:p>
            <a:r>
              <a:rPr lang="es-ES">
                <a:ea typeface="+mn-lt"/>
                <a:cs typeface="+mn-lt"/>
              </a:rPr>
              <a:t>que representan los cambios en las ventas de los períodos anteriores (1 a 4 meses atrás). </a:t>
            </a:r>
          </a:p>
        </p:txBody>
      </p:sp>
      <p:sp>
        <p:nvSpPr>
          <p:cNvPr id="4" name="CuadroTexto 3">
            <a:extLst>
              <a:ext uri="{FF2B5EF4-FFF2-40B4-BE49-F238E27FC236}">
                <a16:creationId xmlns:a16="http://schemas.microsoft.com/office/drawing/2014/main" xmlns="" id="{0741D633-3F08-2B67-7AD6-4ECCC62C6070}"/>
              </a:ext>
            </a:extLst>
          </p:cNvPr>
          <p:cNvSpPr txBox="1"/>
          <p:nvPr/>
        </p:nvSpPr>
        <p:spPr>
          <a:xfrm>
            <a:off x="6426685" y="5476152"/>
            <a:ext cx="4956677" cy="646331"/>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Se eliminan del </a:t>
            </a:r>
            <a:r>
              <a:rPr lang="es-ES" err="1"/>
              <a:t>dataSet</a:t>
            </a:r>
            <a:r>
              <a:rPr lang="es-ES"/>
              <a:t> los registros que tengan valor </a:t>
            </a:r>
            <a:r>
              <a:rPr lang="es-ES" err="1"/>
              <a:t>NaN</a:t>
            </a:r>
            <a:r>
              <a:rPr lang="es-ES"/>
              <a:t>.</a:t>
            </a:r>
          </a:p>
        </p:txBody>
      </p:sp>
    </p:spTree>
    <p:extLst>
      <p:ext uri="{BB962C8B-B14F-4D97-AF65-F5344CB8AC3E}">
        <p14:creationId xmlns:p14="http://schemas.microsoft.com/office/powerpoint/2010/main" val="901258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93662" y="386930"/>
            <a:ext cx="10066122" cy="1298448"/>
          </a:xfrm>
        </p:spPr>
        <p:txBody>
          <a:bodyPr vert="horz" lIns="91440" tIns="45720" rIns="91440" bIns="45720" rtlCol="0" anchor="ctr">
            <a:noAutofit/>
          </a:bodyPr>
          <a:lstStyle/>
          <a:p>
            <a:pPr algn="ctr"/>
            <a:r>
              <a:rPr lang="es-ES" sz="4000" dirty="0"/>
              <a:t>Modelo Autorregresivo de primer orden a cuarto orden (AR(1), … ,AR(4))</a:t>
            </a:r>
            <a:br>
              <a:rPr lang="es-ES" sz="4000" dirty="0"/>
            </a:br>
            <a:r>
              <a:rPr lang="es-ES" sz="3600" u="sng" dirty="0"/>
              <a:t>Creación de variables y ajustes</a:t>
            </a:r>
            <a:endParaRPr lang="es-ES" dirty="0"/>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a:extLst>
              <a:ext uri="{FF2B5EF4-FFF2-40B4-BE49-F238E27FC236}">
                <a16:creationId xmlns:a16="http://schemas.microsoft.com/office/drawing/2014/main" xmlns="" id="{E2A46B10-40CD-64CD-416E-B3B476E8DEBE}"/>
              </a:ext>
            </a:extLst>
          </p:cNvPr>
          <p:cNvPicPr>
            <a:picLocks noChangeAspect="1"/>
          </p:cNvPicPr>
          <p:nvPr/>
        </p:nvPicPr>
        <p:blipFill>
          <a:blip r:embed="rId2"/>
          <a:stretch>
            <a:fillRect/>
          </a:stretch>
        </p:blipFill>
        <p:spPr>
          <a:xfrm>
            <a:off x="272347" y="2333432"/>
            <a:ext cx="7250244" cy="4050975"/>
          </a:xfrm>
          <a:prstGeom prst="rect">
            <a:avLst/>
          </a:prstGeom>
        </p:spPr>
      </p:pic>
      <p:sp>
        <p:nvSpPr>
          <p:cNvPr id="7" name="CuadroTexto 6">
            <a:extLst>
              <a:ext uri="{FF2B5EF4-FFF2-40B4-BE49-F238E27FC236}">
                <a16:creationId xmlns:a16="http://schemas.microsoft.com/office/drawing/2014/main" xmlns="" id="{6E82877B-B7DE-C09B-E88A-412E0EAAA7AF}"/>
              </a:ext>
            </a:extLst>
          </p:cNvPr>
          <p:cNvSpPr txBox="1"/>
          <p:nvPr/>
        </p:nvSpPr>
        <p:spPr>
          <a:xfrm>
            <a:off x="7864649" y="3061794"/>
            <a:ext cx="3598381" cy="2031325"/>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dirty="0"/>
              <a:t>Este gráfico muestra los cambios mes a mes en las ventas de vino, representados por la columna </a:t>
            </a:r>
            <a:r>
              <a:rPr lang="es-MX" b="1" dirty="0" err="1"/>
              <a:t>Delta_MontoUSD</a:t>
            </a:r>
            <a:r>
              <a:rPr lang="es-MX" dirty="0"/>
              <a:t>. Cada punto en la línea refleja la diferencia en ventas (en dólares) entre un mes y el mes anterior.</a:t>
            </a:r>
            <a:endParaRPr lang="es-ES" dirty="0">
              <a:ea typeface="+mn-lt"/>
              <a:cs typeface="+mn-lt"/>
            </a:endParaRPr>
          </a:p>
        </p:txBody>
      </p:sp>
    </p:spTree>
    <p:extLst>
      <p:ext uri="{BB962C8B-B14F-4D97-AF65-F5344CB8AC3E}">
        <p14:creationId xmlns:p14="http://schemas.microsoft.com/office/powerpoint/2010/main" val="354263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xmlns="" id="{837F29F0-C3F8-AD47-55CD-662C02D6AF9C}"/>
              </a:ext>
            </a:extLst>
          </p:cNvPr>
          <p:cNvSpPr txBox="1"/>
          <p:nvPr/>
        </p:nvSpPr>
        <p:spPr>
          <a:xfrm>
            <a:off x="7931357" y="1491727"/>
            <a:ext cx="3496058" cy="4801314"/>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Correlación de -0.56 </a:t>
            </a:r>
          </a:p>
          <a:p>
            <a:r>
              <a:rPr lang="es-ES" dirty="0"/>
              <a:t>Indica que existe una correlación negativa moderada entre los cambios en las ventas de un mes y los cambios del mes anterior. </a:t>
            </a:r>
          </a:p>
          <a:p>
            <a:endParaRPr lang="es-ES" dirty="0"/>
          </a:p>
          <a:p>
            <a:r>
              <a:rPr lang="es-CL" b="1" dirty="0"/>
              <a:t>Coeficiente b1​ = -0.5621</a:t>
            </a:r>
          </a:p>
          <a:p>
            <a:r>
              <a:rPr lang="es-CL" b="1" dirty="0"/>
              <a:t>Intercepto b0= -522.09</a:t>
            </a:r>
          </a:p>
          <a:p>
            <a:r>
              <a:rPr lang="es-CL" b="1" dirty="0"/>
              <a:t>R2=0.3129</a:t>
            </a:r>
          </a:p>
          <a:p>
            <a:endParaRPr lang="es-CL" b="1" dirty="0"/>
          </a:p>
          <a:p>
            <a:r>
              <a:rPr lang="es-MX" dirty="0"/>
              <a:t>Este modelo AR(1) muestra una relación negativa entre </a:t>
            </a:r>
            <a:r>
              <a:rPr lang="es-MX" dirty="0" err="1"/>
              <a:t>Delta_MontoUSD</a:t>
            </a:r>
            <a:r>
              <a:rPr lang="es-MX" dirty="0"/>
              <a:t> y su valor del periodo anterior, pero su capacidad predictiva es limitada (solo explica el 31.29% de la variabilidad).</a:t>
            </a:r>
            <a:endParaRPr lang="es-ES" dirty="0"/>
          </a:p>
        </p:txBody>
      </p:sp>
      <p:sp>
        <p:nvSpPr>
          <p:cNvPr id="12" name="Título 1">
            <a:extLst>
              <a:ext uri="{FF2B5EF4-FFF2-40B4-BE49-F238E27FC236}">
                <a16:creationId xmlns:a16="http://schemas.microsoft.com/office/drawing/2014/main" xmlns="" id="{0C7C1F58-A7C8-A4F5-CF16-0C29EB32B610}"/>
              </a:ext>
            </a:extLst>
          </p:cNvPr>
          <p:cNvSpPr>
            <a:spLocks noGrp="1"/>
          </p:cNvSpPr>
          <p:nvPr>
            <p:ph type="title"/>
          </p:nvPr>
        </p:nvSpPr>
        <p:spPr>
          <a:xfrm>
            <a:off x="449939" y="-10955"/>
            <a:ext cx="11022418" cy="1298448"/>
          </a:xfrm>
        </p:spPr>
        <p:txBody>
          <a:bodyPr vert="horz" lIns="91440" tIns="45720" rIns="91440" bIns="45720" rtlCol="0" anchor="ctr">
            <a:noAutofit/>
          </a:bodyPr>
          <a:lstStyle/>
          <a:p>
            <a:pPr algn="ctr"/>
            <a:r>
              <a:rPr lang="es-ES" dirty="0">
                <a:latin typeface="system-ui"/>
              </a:rPr>
              <a:t>Modelo Autorregresivo de primer orden (AR(1))</a:t>
            </a:r>
          </a:p>
        </p:txBody>
      </p:sp>
      <p:pic>
        <p:nvPicPr>
          <p:cNvPr id="6" name="Imagen 5" descr="Gráfico, Gráfico de dispersión&#10;&#10;Descripción generada automáticamente">
            <a:extLst>
              <a:ext uri="{FF2B5EF4-FFF2-40B4-BE49-F238E27FC236}">
                <a16:creationId xmlns:a16="http://schemas.microsoft.com/office/drawing/2014/main" xmlns="" id="{C628F0F0-E7B4-8159-2C36-4066FB4EC4C2}"/>
              </a:ext>
            </a:extLst>
          </p:cNvPr>
          <p:cNvPicPr>
            <a:picLocks noChangeAspect="1"/>
          </p:cNvPicPr>
          <p:nvPr/>
        </p:nvPicPr>
        <p:blipFill>
          <a:blip r:embed="rId2"/>
          <a:srcRect l="3091" r="1903" b="158"/>
          <a:stretch/>
        </p:blipFill>
        <p:spPr>
          <a:xfrm>
            <a:off x="114605" y="1298448"/>
            <a:ext cx="7637619" cy="4031898"/>
          </a:xfrm>
          <a:prstGeom prst="rect">
            <a:avLst/>
          </a:prstGeom>
        </p:spPr>
      </p:pic>
      <p:pic>
        <p:nvPicPr>
          <p:cNvPr id="16" name="Imagen 15">
            <a:extLst>
              <a:ext uri="{FF2B5EF4-FFF2-40B4-BE49-F238E27FC236}">
                <a16:creationId xmlns:a16="http://schemas.microsoft.com/office/drawing/2014/main" xmlns="" id="{B7818EC3-C901-8F48-BDCB-2F10AE6DD7CE}"/>
              </a:ext>
            </a:extLst>
          </p:cNvPr>
          <p:cNvPicPr>
            <a:picLocks noChangeAspect="1"/>
          </p:cNvPicPr>
          <p:nvPr/>
        </p:nvPicPr>
        <p:blipFill>
          <a:blip r:embed="rId3"/>
          <a:stretch>
            <a:fillRect/>
          </a:stretch>
        </p:blipFill>
        <p:spPr>
          <a:xfrm>
            <a:off x="449939" y="5358995"/>
            <a:ext cx="5700058" cy="1112075"/>
          </a:xfrm>
          <a:prstGeom prst="rect">
            <a:avLst/>
          </a:prstGeom>
        </p:spPr>
      </p:pic>
    </p:spTree>
    <p:extLst>
      <p:ext uri="{BB962C8B-B14F-4D97-AF65-F5344CB8AC3E}">
        <p14:creationId xmlns:p14="http://schemas.microsoft.com/office/powerpoint/2010/main" val="1082121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93662" y="386930"/>
            <a:ext cx="10066122" cy="1298448"/>
          </a:xfrm>
        </p:spPr>
        <p:txBody>
          <a:bodyPr anchor="b">
            <a:normAutofit/>
          </a:bodyPr>
          <a:lstStyle/>
          <a:p>
            <a:r>
              <a:rPr lang="es-ES" sz="4800" dirty="0"/>
              <a:t>Análisis exploratorio</a:t>
            </a:r>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xmlns="" id="{5330BAF9-F0AC-3985-4274-8F03EF09E3FE}"/>
              </a:ext>
            </a:extLst>
          </p:cNvPr>
          <p:cNvSpPr>
            <a:spLocks noGrp="1"/>
          </p:cNvSpPr>
          <p:nvPr>
            <p:ph idx="1"/>
          </p:nvPr>
        </p:nvSpPr>
        <p:spPr>
          <a:xfrm>
            <a:off x="721630" y="2564913"/>
            <a:ext cx="4524155" cy="2317751"/>
          </a:xfrm>
        </p:spPr>
        <p:txBody>
          <a:bodyPr vert="horz" lIns="91440" tIns="45720" rIns="91440" bIns="45720" rtlCol="0" anchor="ctr">
            <a:normAutofit lnSpcReduction="10000"/>
          </a:bodyPr>
          <a:lstStyle/>
          <a:p>
            <a:r>
              <a:rPr lang="es-ES" sz="2000" dirty="0"/>
              <a:t>El Data Set utilizado en este trabajo corresponde a la venta histórica de una viña chilena.</a:t>
            </a:r>
          </a:p>
          <a:p>
            <a:r>
              <a:rPr lang="es-ES" sz="2000" dirty="0"/>
              <a:t>Compuesto por 42.452 y 10 columnas.</a:t>
            </a:r>
          </a:p>
          <a:p>
            <a:r>
              <a:rPr lang="es-MX" sz="2000" dirty="0">
                <a:solidFill>
                  <a:srgbClr val="000000"/>
                </a:solidFill>
                <a:latin typeface="Aptos"/>
              </a:rPr>
              <a:t>Se realizan cambios en los encabezados de las variables (año) para estandarizar su lectura. </a:t>
            </a:r>
          </a:p>
          <a:p>
            <a:endParaRPr lang="es-ES" sz="2000" dirty="0">
              <a:solidFill>
                <a:srgbClr val="000000"/>
              </a:solidFill>
              <a:latin typeface="Aptos"/>
            </a:endParaRPr>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Tabla&#10;&#10;Descripción generada automáticamente">
            <a:extLst>
              <a:ext uri="{FF2B5EF4-FFF2-40B4-BE49-F238E27FC236}">
                <a16:creationId xmlns:a16="http://schemas.microsoft.com/office/drawing/2014/main" xmlns="" id="{1CD129BF-98BE-6B1A-44CA-3326215F23E1}"/>
              </a:ext>
            </a:extLst>
          </p:cNvPr>
          <p:cNvPicPr>
            <a:picLocks noChangeAspect="1"/>
          </p:cNvPicPr>
          <p:nvPr/>
        </p:nvPicPr>
        <p:blipFill>
          <a:blip r:embed="rId2"/>
          <a:stretch>
            <a:fillRect/>
          </a:stretch>
        </p:blipFill>
        <p:spPr>
          <a:xfrm>
            <a:off x="5317016" y="2383587"/>
            <a:ext cx="5885552" cy="3787356"/>
          </a:xfrm>
          <a:prstGeom prst="rect">
            <a:avLst/>
          </a:prstGeom>
        </p:spPr>
      </p:pic>
    </p:spTree>
    <p:extLst>
      <p:ext uri="{BB962C8B-B14F-4D97-AF65-F5344CB8AC3E}">
        <p14:creationId xmlns:p14="http://schemas.microsoft.com/office/powerpoint/2010/main" val="3459634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xmlns="" id="{D7B68186-64A2-1935-F180-93B4B91CFE92}"/>
              </a:ext>
            </a:extLst>
          </p:cNvPr>
          <p:cNvSpPr txBox="1"/>
          <p:nvPr/>
        </p:nvSpPr>
        <p:spPr>
          <a:xfrm>
            <a:off x="7877530" y="2308789"/>
            <a:ext cx="3359804" cy="2246769"/>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b="1" dirty="0">
                <a:ea typeface="+mn-lt"/>
                <a:cs typeface="+mn-lt"/>
              </a:rPr>
              <a:t>R2R de predicción = 0.25</a:t>
            </a:r>
            <a:endParaRPr lang="es-ES" sz="1400" dirty="0">
              <a:ea typeface="+mn-lt"/>
              <a:cs typeface="+mn-lt"/>
            </a:endParaRPr>
          </a:p>
          <a:p>
            <a:pPr algn="just"/>
            <a:r>
              <a:rPr lang="es-ES" sz="1400" dirty="0">
                <a:ea typeface="+mn-lt"/>
                <a:cs typeface="+mn-lt"/>
              </a:rPr>
              <a:t>Indica que solo el </a:t>
            </a:r>
            <a:r>
              <a:rPr lang="es-ES" sz="1400" b="1" dirty="0">
                <a:ea typeface="+mn-lt"/>
                <a:cs typeface="+mn-lt"/>
              </a:rPr>
              <a:t>25%</a:t>
            </a:r>
            <a:r>
              <a:rPr lang="es-ES" sz="1400" dirty="0">
                <a:ea typeface="+mn-lt"/>
                <a:cs typeface="+mn-lt"/>
              </a:rPr>
              <a:t> de la variabilidad en las diferencias de monto (</a:t>
            </a:r>
            <a:r>
              <a:rPr lang="es-ES" sz="1400" dirty="0" err="1">
                <a:ea typeface="+mn-lt"/>
                <a:cs typeface="+mn-lt"/>
              </a:rPr>
              <a:t>Delta_MontoUSD</a:t>
            </a:r>
            <a:r>
              <a:rPr lang="es-ES" sz="1400" dirty="0">
                <a:ea typeface="+mn-lt"/>
                <a:cs typeface="+mn-lt"/>
              </a:rPr>
              <a:t>) puede ser explicada por el modelo. </a:t>
            </a:r>
            <a:endParaRPr lang="es-ES" sz="1400" dirty="0"/>
          </a:p>
          <a:p>
            <a:pPr algn="just"/>
            <a:r>
              <a:rPr lang="es-ES" sz="1400" dirty="0">
                <a:ea typeface="+mn-lt"/>
                <a:cs typeface="+mn-lt"/>
              </a:rPr>
              <a:t>Esto sugiere un ajuste bastante débil, lo que implica que hay otros factores o variables que podrían estar influyendo en los resultados y no están siendo considerados.</a:t>
            </a:r>
            <a:endParaRPr lang="es-ES" sz="1400" dirty="0"/>
          </a:p>
        </p:txBody>
      </p:sp>
      <p:sp>
        <p:nvSpPr>
          <p:cNvPr id="5" name="CuadroTexto 4">
            <a:extLst>
              <a:ext uri="{FF2B5EF4-FFF2-40B4-BE49-F238E27FC236}">
                <a16:creationId xmlns:a16="http://schemas.microsoft.com/office/drawing/2014/main" xmlns="" id="{4D6DF5DD-ECC6-C524-27DE-FB4FD3FEDB95}"/>
              </a:ext>
            </a:extLst>
          </p:cNvPr>
          <p:cNvSpPr txBox="1"/>
          <p:nvPr/>
        </p:nvSpPr>
        <p:spPr>
          <a:xfrm>
            <a:off x="7879058" y="4647798"/>
            <a:ext cx="3365403" cy="1815882"/>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b="1" dirty="0">
                <a:ea typeface="+mn-lt"/>
                <a:cs typeface="+mn-lt"/>
              </a:rPr>
              <a:t>RMSE = 401527</a:t>
            </a:r>
            <a:r>
              <a:rPr lang="es-ES" sz="1400" dirty="0">
                <a:ea typeface="+mn-lt"/>
                <a:cs typeface="+mn-lt"/>
              </a:rPr>
              <a:t>: </a:t>
            </a:r>
            <a:r>
              <a:rPr lang="es-MX" sz="1400" dirty="0">
                <a:ea typeface="+mn-lt"/>
                <a:cs typeface="+mn-lt"/>
              </a:rPr>
              <a:t>(Error Cuadrático Medio de la Raíz)</a:t>
            </a:r>
            <a:endParaRPr lang="es-ES" dirty="0"/>
          </a:p>
          <a:p>
            <a:pPr algn="just"/>
            <a:r>
              <a:rPr lang="es-ES" sz="1400" dirty="0">
                <a:ea typeface="+mn-lt"/>
                <a:cs typeface="+mn-lt"/>
              </a:rPr>
              <a:t>Un RMSE de 401527 indica que, en promedio, las predicciones del modelo se desvían de los valores reales por aproximadamente 401527 unidades, lo que es considerable y refuerza la idea de que el modelo necesita mejorar.</a:t>
            </a:r>
            <a:endParaRPr lang="es-ES" sz="1400" dirty="0"/>
          </a:p>
        </p:txBody>
      </p:sp>
      <p:sp>
        <p:nvSpPr>
          <p:cNvPr id="14" name="Título 1">
            <a:extLst>
              <a:ext uri="{FF2B5EF4-FFF2-40B4-BE49-F238E27FC236}">
                <a16:creationId xmlns:a16="http://schemas.microsoft.com/office/drawing/2014/main" xmlns="" id="{A8C9E441-17C1-2827-88CE-9385D6141CFF}"/>
              </a:ext>
            </a:extLst>
          </p:cNvPr>
          <p:cNvSpPr>
            <a:spLocks noGrp="1"/>
          </p:cNvSpPr>
          <p:nvPr>
            <p:ph type="title"/>
          </p:nvPr>
        </p:nvSpPr>
        <p:spPr>
          <a:xfrm>
            <a:off x="793662" y="386930"/>
            <a:ext cx="10066122" cy="1298448"/>
          </a:xfrm>
        </p:spPr>
        <p:txBody>
          <a:bodyPr vert="horz" lIns="91440" tIns="45720" rIns="91440" bIns="45720" rtlCol="0" anchor="ctr">
            <a:noAutofit/>
          </a:bodyPr>
          <a:lstStyle/>
          <a:p>
            <a:pPr algn="ctr"/>
            <a:r>
              <a:rPr lang="es-ES" dirty="0">
                <a:latin typeface="system-ui"/>
              </a:rPr>
              <a:t>Modelo Autorregresivo de primer orden (AR(1))</a:t>
            </a:r>
            <a:endParaRPr lang="es-ES" dirty="0"/>
          </a:p>
        </p:txBody>
      </p:sp>
      <p:pic>
        <p:nvPicPr>
          <p:cNvPr id="2" name="Imagen 1" descr="Gráfico&#10;&#10;Descripción generada automáticamente">
            <a:extLst>
              <a:ext uri="{FF2B5EF4-FFF2-40B4-BE49-F238E27FC236}">
                <a16:creationId xmlns:a16="http://schemas.microsoft.com/office/drawing/2014/main" xmlns="" id="{6C3AA860-7930-0121-A671-068DF17E0FEE}"/>
              </a:ext>
            </a:extLst>
          </p:cNvPr>
          <p:cNvPicPr>
            <a:picLocks noChangeAspect="1"/>
          </p:cNvPicPr>
          <p:nvPr/>
        </p:nvPicPr>
        <p:blipFill>
          <a:blip r:embed="rId2"/>
          <a:stretch>
            <a:fillRect/>
          </a:stretch>
        </p:blipFill>
        <p:spPr>
          <a:xfrm>
            <a:off x="107893" y="2387976"/>
            <a:ext cx="7539080" cy="3835324"/>
          </a:xfrm>
          <a:prstGeom prst="rect">
            <a:avLst/>
          </a:prstGeom>
        </p:spPr>
      </p:pic>
    </p:spTree>
    <p:extLst>
      <p:ext uri="{BB962C8B-B14F-4D97-AF65-F5344CB8AC3E}">
        <p14:creationId xmlns:p14="http://schemas.microsoft.com/office/powerpoint/2010/main" val="1306878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rcador de contenido 5">
            <a:extLst>
              <a:ext uri="{FF2B5EF4-FFF2-40B4-BE49-F238E27FC236}">
                <a16:creationId xmlns:a16="http://schemas.microsoft.com/office/drawing/2014/main" xmlns="" id="{24CB26B9-CECB-573B-6C7F-1CB9BDB5CF6E}"/>
              </a:ext>
            </a:extLst>
          </p:cNvPr>
          <p:cNvSpPr>
            <a:spLocks noGrp="1"/>
          </p:cNvSpPr>
          <p:nvPr>
            <p:ph idx="1"/>
          </p:nvPr>
        </p:nvSpPr>
        <p:spPr>
          <a:xfrm>
            <a:off x="7515038" y="2204564"/>
            <a:ext cx="3752850" cy="3864505"/>
          </a:xfrm>
        </p:spPr>
        <p:txBody>
          <a:bodyPr vert="horz" lIns="91440" tIns="45720" rIns="91440" bIns="45720" rtlCol="0" anchor="t">
            <a:normAutofit/>
          </a:bodyPr>
          <a:lstStyle/>
          <a:p>
            <a:pPr marL="0" indent="0">
              <a:buNone/>
            </a:pPr>
            <a:r>
              <a:rPr lang="es-ES" sz="1600">
                <a:latin typeface="system-ui"/>
              </a:rPr>
              <a:t>Identificar Estacionariedad</a:t>
            </a:r>
            <a:endParaRPr lang="es-ES" sz="1600"/>
          </a:p>
        </p:txBody>
      </p:sp>
      <p:sp>
        <p:nvSpPr>
          <p:cNvPr id="4" name="CuadroTexto 3">
            <a:extLst>
              <a:ext uri="{FF2B5EF4-FFF2-40B4-BE49-F238E27FC236}">
                <a16:creationId xmlns:a16="http://schemas.microsoft.com/office/drawing/2014/main" xmlns="" id="{54F528CA-EE4F-3F44-2039-898536FD5299}"/>
              </a:ext>
            </a:extLst>
          </p:cNvPr>
          <p:cNvSpPr txBox="1"/>
          <p:nvPr/>
        </p:nvSpPr>
        <p:spPr>
          <a:xfrm>
            <a:off x="7552142" y="2552273"/>
            <a:ext cx="4173390" cy="3785652"/>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dirty="0">
                <a:latin typeface="system-ui"/>
              </a:rPr>
              <a:t>Coeficientes del modelo: </a:t>
            </a:r>
          </a:p>
          <a:p>
            <a:r>
              <a:rPr lang="es-ES" sz="1600" dirty="0">
                <a:latin typeface="system-ui"/>
              </a:rPr>
              <a:t>β₀ = 3745, </a:t>
            </a:r>
          </a:p>
          <a:p>
            <a:r>
              <a:rPr lang="es-ES" sz="1600" dirty="0">
                <a:latin typeface="system-ui"/>
              </a:rPr>
              <a:t>β₁ = -0.7636, </a:t>
            </a:r>
          </a:p>
          <a:p>
            <a:r>
              <a:rPr lang="es-ES" sz="1600" dirty="0">
                <a:latin typeface="system-ui"/>
              </a:rPr>
              <a:t>β₂ = -0.3239</a:t>
            </a:r>
          </a:p>
          <a:p>
            <a:endParaRPr lang="es-ES" sz="1600" dirty="0">
              <a:latin typeface="system-ui"/>
            </a:endParaRPr>
          </a:p>
          <a:p>
            <a:r>
              <a:rPr lang="es-ES" sz="1600" dirty="0">
                <a:ea typeface="+mn-lt"/>
                <a:cs typeface="+mn-lt"/>
              </a:rPr>
              <a:t>El modelo refleja una tendencia en la que incrementos en las ventas de uno o dos meses anteriores tienden a asociarse con ligeras disminuciones en las ventas actuales, posiblemente indicando un patrón de ajuste o moderación en la demanda después de un aumento previo. Este tipo de análisis podría ser útil para prever y ajustar estrategias en base a las fluctuaciones recientes en la serie de ventas.</a:t>
            </a:r>
            <a:endParaRPr lang="es-ES" dirty="0"/>
          </a:p>
        </p:txBody>
      </p:sp>
      <p:sp>
        <p:nvSpPr>
          <p:cNvPr id="10" name="Título 1">
            <a:extLst>
              <a:ext uri="{FF2B5EF4-FFF2-40B4-BE49-F238E27FC236}">
                <a16:creationId xmlns:a16="http://schemas.microsoft.com/office/drawing/2014/main" xmlns="" id="{BA3B9056-27C9-97FA-2DB4-03A015672E85}"/>
              </a:ext>
            </a:extLst>
          </p:cNvPr>
          <p:cNvSpPr>
            <a:spLocks noGrp="1"/>
          </p:cNvSpPr>
          <p:nvPr>
            <p:ph type="title"/>
          </p:nvPr>
        </p:nvSpPr>
        <p:spPr>
          <a:xfrm>
            <a:off x="793662" y="386930"/>
            <a:ext cx="10066122" cy="1298448"/>
          </a:xfrm>
        </p:spPr>
        <p:txBody>
          <a:bodyPr vert="horz" lIns="91440" tIns="45720" rIns="91440" bIns="45720" rtlCol="0" anchor="ctr">
            <a:noAutofit/>
          </a:bodyPr>
          <a:lstStyle/>
          <a:p>
            <a:pPr algn="ctr"/>
            <a:r>
              <a:rPr lang="es-ES" dirty="0">
                <a:latin typeface="system-ui"/>
              </a:rPr>
              <a:t>Modelo Autorregresivo de primer orden (AR(1))</a:t>
            </a:r>
            <a:endParaRPr lang="es-ES" dirty="0"/>
          </a:p>
        </p:txBody>
      </p:sp>
      <p:pic>
        <p:nvPicPr>
          <p:cNvPr id="2" name="Imagen 1" descr="Gráfico&#10;&#10;Descripción generada automáticamente">
            <a:extLst>
              <a:ext uri="{FF2B5EF4-FFF2-40B4-BE49-F238E27FC236}">
                <a16:creationId xmlns:a16="http://schemas.microsoft.com/office/drawing/2014/main" xmlns="" id="{A9318955-846C-1998-6F8F-D8A8BA2F4CC5}"/>
              </a:ext>
            </a:extLst>
          </p:cNvPr>
          <p:cNvPicPr>
            <a:picLocks noChangeAspect="1"/>
          </p:cNvPicPr>
          <p:nvPr/>
        </p:nvPicPr>
        <p:blipFill>
          <a:blip r:embed="rId2"/>
          <a:srcRect l="3433" t="258" b="142"/>
          <a:stretch/>
        </p:blipFill>
        <p:spPr>
          <a:xfrm>
            <a:off x="0" y="2206807"/>
            <a:ext cx="7515337" cy="3930190"/>
          </a:xfrm>
          <a:prstGeom prst="rect">
            <a:avLst/>
          </a:prstGeom>
        </p:spPr>
      </p:pic>
    </p:spTree>
    <p:extLst>
      <p:ext uri="{BB962C8B-B14F-4D97-AF65-F5344CB8AC3E}">
        <p14:creationId xmlns:p14="http://schemas.microsoft.com/office/powerpoint/2010/main" val="21212033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93662" y="386930"/>
            <a:ext cx="10066122" cy="1298448"/>
          </a:xfrm>
        </p:spPr>
        <p:txBody>
          <a:bodyPr vert="horz" lIns="91440" tIns="45720" rIns="91440" bIns="45720" rtlCol="0" anchor="ctr">
            <a:noAutofit/>
          </a:bodyPr>
          <a:lstStyle/>
          <a:p>
            <a:pPr algn="ctr"/>
            <a:r>
              <a:rPr lang="es-ES">
                <a:latin typeface="system-ui"/>
              </a:rPr>
              <a:t>Modelo Autorregresivo de segundo orden (AR(2))</a:t>
            </a:r>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rcador de contenido 2" descr="Gráfico, Gráfico de dispersión&#10;&#10;Descripción generada automáticamente">
            <a:extLst>
              <a:ext uri="{FF2B5EF4-FFF2-40B4-BE49-F238E27FC236}">
                <a16:creationId xmlns:a16="http://schemas.microsoft.com/office/drawing/2014/main" xmlns="" id="{19A0C902-6208-DFEB-09B4-A461D935E29F}"/>
              </a:ext>
            </a:extLst>
          </p:cNvPr>
          <p:cNvPicPr>
            <a:picLocks noGrp="1" noChangeAspect="1"/>
          </p:cNvPicPr>
          <p:nvPr>
            <p:ph idx="1"/>
          </p:nvPr>
        </p:nvPicPr>
        <p:blipFill>
          <a:blip r:embed="rId2"/>
          <a:srcRect l="2113" t="259" r="-82" b="2"/>
          <a:stretch/>
        </p:blipFill>
        <p:spPr>
          <a:xfrm>
            <a:off x="96422" y="2223483"/>
            <a:ext cx="8075653" cy="4245808"/>
          </a:xfrm>
        </p:spPr>
      </p:pic>
      <p:sp>
        <p:nvSpPr>
          <p:cNvPr id="4" name="CuadroTexto 3">
            <a:extLst>
              <a:ext uri="{FF2B5EF4-FFF2-40B4-BE49-F238E27FC236}">
                <a16:creationId xmlns:a16="http://schemas.microsoft.com/office/drawing/2014/main" xmlns="" id="{48FBAE70-3F3B-D80F-7A27-272678F921AB}"/>
              </a:ext>
            </a:extLst>
          </p:cNvPr>
          <p:cNvSpPr txBox="1"/>
          <p:nvPr/>
        </p:nvSpPr>
        <p:spPr>
          <a:xfrm>
            <a:off x="8455751" y="2225362"/>
            <a:ext cx="3164493" cy="452431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ea typeface="+mn-lt"/>
                <a:cs typeface="+mn-lt"/>
              </a:rPr>
              <a:t>Una correlación de </a:t>
            </a:r>
            <a:r>
              <a:rPr lang="es-ES" b="1" dirty="0">
                <a:ea typeface="+mn-lt"/>
                <a:cs typeface="+mn-lt"/>
              </a:rPr>
              <a:t>0.06</a:t>
            </a:r>
            <a:r>
              <a:rPr lang="es-ES" dirty="0">
                <a:ea typeface="+mn-lt"/>
                <a:cs typeface="+mn-lt"/>
              </a:rPr>
              <a:t>, indica que hay una relación muy débil entre </a:t>
            </a:r>
            <a:r>
              <a:rPr lang="es-ES" dirty="0" err="1">
                <a:ea typeface="+mn-lt"/>
                <a:cs typeface="+mn-lt"/>
              </a:rPr>
              <a:t>Delta_MontoUSD</a:t>
            </a:r>
            <a:r>
              <a:rPr lang="es-ES" dirty="0">
                <a:ea typeface="+mn-lt"/>
                <a:cs typeface="+mn-lt"/>
              </a:rPr>
              <a:t> y </a:t>
            </a:r>
            <a:r>
              <a:rPr lang="es-ES" dirty="0" err="1">
                <a:ea typeface="+mn-lt"/>
                <a:cs typeface="+mn-lt"/>
              </a:rPr>
              <a:t>Delta_MontoUSD</a:t>
            </a:r>
            <a:r>
              <a:rPr lang="es-ES" dirty="0">
                <a:ea typeface="+mn-lt"/>
                <a:cs typeface="+mn-lt"/>
              </a:rPr>
              <a:t>(t−2). </a:t>
            </a:r>
          </a:p>
          <a:p>
            <a:endParaRPr lang="es-ES">
              <a:ea typeface="+mn-lt"/>
              <a:cs typeface="+mn-lt"/>
            </a:endParaRPr>
          </a:p>
          <a:p>
            <a:r>
              <a:rPr lang="es-ES" dirty="0">
                <a:ea typeface="+mn-lt"/>
                <a:cs typeface="+mn-lt"/>
              </a:rPr>
              <a:t>Esto sugiere que las diferencias en el monto de dos meses atrás no tienen un impacto significativo en las diferencias actuales. </a:t>
            </a:r>
          </a:p>
          <a:p>
            <a:r>
              <a:rPr lang="es-ES" dirty="0">
                <a:ea typeface="+mn-lt"/>
                <a:cs typeface="+mn-lt"/>
              </a:rPr>
              <a:t>Es decir, el cambio en las ventas de hace dos meses no parece estar relacionado con el cambio en las ventas actuales.</a:t>
            </a:r>
            <a:endParaRPr lang="es-ES" dirty="0"/>
          </a:p>
        </p:txBody>
      </p:sp>
    </p:spTree>
    <p:extLst>
      <p:ext uri="{BB962C8B-B14F-4D97-AF65-F5344CB8AC3E}">
        <p14:creationId xmlns:p14="http://schemas.microsoft.com/office/powerpoint/2010/main" val="491150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93662" y="386930"/>
            <a:ext cx="10066122" cy="1298448"/>
          </a:xfrm>
        </p:spPr>
        <p:txBody>
          <a:bodyPr vert="horz" lIns="91440" tIns="45720" rIns="91440" bIns="45720" rtlCol="0" anchor="ctr">
            <a:noAutofit/>
          </a:bodyPr>
          <a:lstStyle/>
          <a:p>
            <a:pPr algn="ctr"/>
            <a:r>
              <a:rPr lang="es-ES">
                <a:latin typeface="system-ui"/>
              </a:rPr>
              <a:t>Modelo Autorregresivo de segundo orden (AR(2))</a:t>
            </a:r>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rcador de contenido 2" descr="Interfaz de usuario gráfica, Texto, Aplicación, Correo electrónico&#10;&#10;Descripción generada automáticamente">
            <a:extLst>
              <a:ext uri="{FF2B5EF4-FFF2-40B4-BE49-F238E27FC236}">
                <a16:creationId xmlns:a16="http://schemas.microsoft.com/office/drawing/2014/main" xmlns="" id="{E1BC149F-FD75-613F-AF0A-C54EC8F0F799}"/>
              </a:ext>
            </a:extLst>
          </p:cNvPr>
          <p:cNvPicPr>
            <a:picLocks noGrp="1" noChangeAspect="1"/>
          </p:cNvPicPr>
          <p:nvPr>
            <p:ph idx="1"/>
          </p:nvPr>
        </p:nvPicPr>
        <p:blipFill>
          <a:blip r:embed="rId2"/>
          <a:stretch>
            <a:fillRect/>
          </a:stretch>
        </p:blipFill>
        <p:spPr>
          <a:xfrm>
            <a:off x="96430" y="2240665"/>
            <a:ext cx="10515600" cy="3723557"/>
          </a:xfrm>
        </p:spPr>
      </p:pic>
      <p:sp>
        <p:nvSpPr>
          <p:cNvPr id="4" name="CuadroTexto 3">
            <a:extLst>
              <a:ext uri="{FF2B5EF4-FFF2-40B4-BE49-F238E27FC236}">
                <a16:creationId xmlns:a16="http://schemas.microsoft.com/office/drawing/2014/main" xmlns="" id="{7954F792-32A3-85B6-0E01-2D81F860E93D}"/>
              </a:ext>
            </a:extLst>
          </p:cNvPr>
          <p:cNvSpPr txBox="1"/>
          <p:nvPr/>
        </p:nvSpPr>
        <p:spPr>
          <a:xfrm>
            <a:off x="6214064" y="3228302"/>
            <a:ext cx="5114287" cy="3139321"/>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ea typeface="+mn-lt"/>
                <a:cs typeface="+mn-lt"/>
              </a:rPr>
              <a:t>R2 ajustado de </a:t>
            </a:r>
            <a:r>
              <a:rPr lang="es-ES" b="1" dirty="0">
                <a:ea typeface="+mn-lt"/>
                <a:cs typeface="+mn-lt"/>
              </a:rPr>
              <a:t>0.3905</a:t>
            </a:r>
            <a:endParaRPr lang="es-ES" dirty="0">
              <a:ea typeface="+mn-lt"/>
              <a:cs typeface="+mn-lt"/>
            </a:endParaRPr>
          </a:p>
          <a:p>
            <a:r>
              <a:rPr lang="es-ES" dirty="0">
                <a:ea typeface="+mn-lt"/>
                <a:cs typeface="+mn-lt"/>
              </a:rPr>
              <a:t>Esto sugiere que aproximadamente el </a:t>
            </a:r>
            <a:r>
              <a:rPr lang="es-ES" b="1" dirty="0">
                <a:ea typeface="+mn-lt"/>
                <a:cs typeface="+mn-lt"/>
              </a:rPr>
              <a:t>39.05%</a:t>
            </a:r>
            <a:r>
              <a:rPr lang="es-ES" dirty="0">
                <a:ea typeface="+mn-lt"/>
                <a:cs typeface="+mn-lt"/>
              </a:rPr>
              <a:t> de la variabilidad en </a:t>
            </a:r>
            <a:r>
              <a:rPr lang="es-ES" dirty="0" err="1">
                <a:ea typeface="+mn-lt"/>
                <a:cs typeface="+mn-lt"/>
              </a:rPr>
              <a:t>Delta_MontoUSD</a:t>
            </a:r>
            <a:r>
              <a:rPr lang="es-ES" dirty="0">
                <a:ea typeface="+mn-lt"/>
                <a:cs typeface="+mn-lt"/>
              </a:rPr>
              <a:t> puede ser explicada por las variables </a:t>
            </a:r>
            <a:r>
              <a:rPr lang="es-ES" dirty="0" err="1">
                <a:ea typeface="+mn-lt"/>
                <a:cs typeface="+mn-lt"/>
              </a:rPr>
              <a:t>Delta_MontoUSD</a:t>
            </a:r>
            <a:r>
              <a:rPr lang="es-ES" dirty="0">
                <a:ea typeface="+mn-lt"/>
                <a:cs typeface="+mn-lt"/>
              </a:rPr>
              <a:t>(t−1) y </a:t>
            </a:r>
            <a:r>
              <a:rPr lang="es-ES" dirty="0" err="1">
                <a:ea typeface="+mn-lt"/>
                <a:cs typeface="+mn-lt"/>
              </a:rPr>
              <a:t>Delta_MontoUSD</a:t>
            </a:r>
            <a:r>
              <a:rPr lang="es-ES" dirty="0">
                <a:ea typeface="+mn-lt"/>
                <a:cs typeface="+mn-lt"/>
              </a:rPr>
              <a:t>(t−2) . </a:t>
            </a:r>
          </a:p>
          <a:p>
            <a:endParaRPr lang="es-ES">
              <a:ea typeface="+mn-lt"/>
              <a:cs typeface="+mn-lt"/>
            </a:endParaRPr>
          </a:p>
          <a:p>
            <a:r>
              <a:rPr lang="es-ES" dirty="0">
                <a:ea typeface="+mn-lt"/>
                <a:cs typeface="+mn-lt"/>
              </a:rPr>
              <a:t>Esto indica una mejora en comparación con los modelos anteriores, lo que significa que estas variables están aportando información valiosa para predecir los cambios en las ventas.</a:t>
            </a:r>
            <a:endParaRPr lang="es-ES" dirty="0"/>
          </a:p>
          <a:p>
            <a:pPr algn="l"/>
            <a:endParaRPr lang="es-ES"/>
          </a:p>
        </p:txBody>
      </p:sp>
    </p:spTree>
    <p:extLst>
      <p:ext uri="{BB962C8B-B14F-4D97-AF65-F5344CB8AC3E}">
        <p14:creationId xmlns:p14="http://schemas.microsoft.com/office/powerpoint/2010/main" val="916237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93662" y="386930"/>
            <a:ext cx="10066122" cy="1298448"/>
          </a:xfrm>
        </p:spPr>
        <p:txBody>
          <a:bodyPr vert="horz" lIns="91440" tIns="45720" rIns="91440" bIns="45720" rtlCol="0" anchor="ctr">
            <a:noAutofit/>
          </a:bodyPr>
          <a:lstStyle/>
          <a:p>
            <a:pPr algn="ctr"/>
            <a:r>
              <a:rPr lang="es-ES">
                <a:latin typeface="system-ui"/>
              </a:rPr>
              <a:t>Modelo Autorregresivo de segundo orden (AR(2))</a:t>
            </a:r>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xmlns="" id="{A0989C27-828B-42EC-81D3-E76F2D3D3699}"/>
              </a:ext>
            </a:extLst>
          </p:cNvPr>
          <p:cNvSpPr txBox="1"/>
          <p:nvPr/>
        </p:nvSpPr>
        <p:spPr>
          <a:xfrm>
            <a:off x="7682272" y="2034011"/>
            <a:ext cx="4293386" cy="2308324"/>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dirty="0">
                <a:ea typeface="+mn-lt"/>
                <a:cs typeface="+mn-lt"/>
              </a:rPr>
              <a:t>R2 de predicción = 0.39</a:t>
            </a:r>
            <a:endParaRPr lang="es-ES" sz="1600" dirty="0">
              <a:ea typeface="+mn-lt"/>
              <a:cs typeface="+mn-lt"/>
            </a:endParaRPr>
          </a:p>
          <a:p>
            <a:r>
              <a:rPr lang="es-ES" sz="1600" dirty="0">
                <a:ea typeface="+mn-lt"/>
                <a:cs typeface="+mn-lt"/>
              </a:rPr>
              <a:t>Indica que aproximadamente el </a:t>
            </a:r>
            <a:r>
              <a:rPr lang="es-ES" sz="1600" b="1" dirty="0">
                <a:ea typeface="+mn-lt"/>
                <a:cs typeface="+mn-lt"/>
              </a:rPr>
              <a:t>39%</a:t>
            </a:r>
            <a:r>
              <a:rPr lang="es-ES" sz="1600" dirty="0">
                <a:ea typeface="+mn-lt"/>
                <a:cs typeface="+mn-lt"/>
              </a:rPr>
              <a:t> de la variabilidad en </a:t>
            </a:r>
            <a:r>
              <a:rPr lang="es-ES" sz="1600" err="1">
                <a:ea typeface="+mn-lt"/>
                <a:cs typeface="+mn-lt"/>
              </a:rPr>
              <a:t>Delta_MontoUSD</a:t>
            </a:r>
            <a:r>
              <a:rPr lang="es-ES" sz="1600" dirty="0">
                <a:ea typeface="+mn-lt"/>
                <a:cs typeface="+mn-lt"/>
              </a:rPr>
              <a:t> puede ser explicada por el modelo.</a:t>
            </a:r>
          </a:p>
          <a:p>
            <a:endParaRPr lang="es-ES" sz="1600" dirty="0">
              <a:ea typeface="+mn-lt"/>
              <a:cs typeface="+mn-lt"/>
            </a:endParaRPr>
          </a:p>
          <a:p>
            <a:r>
              <a:rPr lang="es-ES" sz="1600" dirty="0">
                <a:ea typeface="+mn-lt"/>
                <a:cs typeface="+mn-lt"/>
              </a:rPr>
              <a:t>Esto es una mejora en comparación con los resultados anteriores y sugiere que el modelo está capturando mejor la relación entre las variables.</a:t>
            </a:r>
            <a:endParaRPr lang="es-ES" sz="1600" dirty="0"/>
          </a:p>
        </p:txBody>
      </p:sp>
      <p:pic>
        <p:nvPicPr>
          <p:cNvPr id="7" name="Marcador de contenido 6">
            <a:extLst>
              <a:ext uri="{FF2B5EF4-FFF2-40B4-BE49-F238E27FC236}">
                <a16:creationId xmlns:a16="http://schemas.microsoft.com/office/drawing/2014/main" xmlns="" id="{74D1288B-D388-7BC8-AF76-FCAF2F6246F9}"/>
              </a:ext>
            </a:extLst>
          </p:cNvPr>
          <p:cNvPicPr>
            <a:picLocks noGrp="1" noChangeAspect="1"/>
          </p:cNvPicPr>
          <p:nvPr>
            <p:ph idx="1"/>
          </p:nvPr>
        </p:nvPicPr>
        <p:blipFill>
          <a:blip r:embed="rId2"/>
          <a:srcRect l="1043" t="-257" r="-2" b="166"/>
          <a:stretch/>
        </p:blipFill>
        <p:spPr>
          <a:xfrm>
            <a:off x="1311" y="2203254"/>
            <a:ext cx="7678173" cy="4058328"/>
          </a:xfrm>
        </p:spPr>
      </p:pic>
      <p:sp>
        <p:nvSpPr>
          <p:cNvPr id="5" name="CuadroTexto 4">
            <a:extLst>
              <a:ext uri="{FF2B5EF4-FFF2-40B4-BE49-F238E27FC236}">
                <a16:creationId xmlns:a16="http://schemas.microsoft.com/office/drawing/2014/main" xmlns="" id="{B337C3D1-4BBE-B5C9-F6A3-9490FD16C450}"/>
              </a:ext>
            </a:extLst>
          </p:cNvPr>
          <p:cNvSpPr txBox="1"/>
          <p:nvPr/>
        </p:nvSpPr>
        <p:spPr>
          <a:xfrm>
            <a:off x="7683890" y="4339998"/>
            <a:ext cx="4306940" cy="2102563"/>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dirty="0">
                <a:ea typeface="+mn-lt"/>
                <a:cs typeface="+mn-lt"/>
              </a:rPr>
              <a:t>RMSE = 358534</a:t>
            </a:r>
            <a:r>
              <a:rPr lang="es-ES" sz="1600" dirty="0">
                <a:ea typeface="+mn-lt"/>
                <a:cs typeface="+mn-lt"/>
              </a:rPr>
              <a:t>: </a:t>
            </a:r>
          </a:p>
          <a:p>
            <a:r>
              <a:rPr lang="es-ES" sz="1600" dirty="0">
                <a:ea typeface="+mn-lt"/>
                <a:cs typeface="+mn-lt"/>
              </a:rPr>
              <a:t>Significa que, en promedio, las predicciones del modelo se desvían de los valores reales por aproximadamente 358534 unidades.</a:t>
            </a:r>
          </a:p>
          <a:p>
            <a:r>
              <a:rPr lang="es-ES" sz="1600" dirty="0">
                <a:ea typeface="+mn-lt"/>
                <a:cs typeface="+mn-lt"/>
              </a:rPr>
              <a:t>Aunque este es un error significativo, es menor que en las pruebas anteriores, lo que sugiere que el modelo está realizando predicciones más precisas.</a:t>
            </a:r>
            <a:endParaRPr lang="es-ES" sz="1600" dirty="0"/>
          </a:p>
        </p:txBody>
      </p:sp>
    </p:spTree>
    <p:extLst>
      <p:ext uri="{BB962C8B-B14F-4D97-AF65-F5344CB8AC3E}">
        <p14:creationId xmlns:p14="http://schemas.microsoft.com/office/powerpoint/2010/main" val="4260453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93662" y="386930"/>
            <a:ext cx="10066122" cy="1298448"/>
          </a:xfrm>
        </p:spPr>
        <p:txBody>
          <a:bodyPr vert="horz" lIns="91440" tIns="45720" rIns="91440" bIns="45720" rtlCol="0" anchor="ctr">
            <a:noAutofit/>
          </a:bodyPr>
          <a:lstStyle/>
          <a:p>
            <a:pPr algn="ctr"/>
            <a:r>
              <a:rPr lang="es-ES">
                <a:latin typeface="system-ui"/>
              </a:rPr>
              <a:t>Modelo Autorregresivo de segundo orden (AR(2))</a:t>
            </a:r>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rcador de contenido 2" descr="Interfaz de usuario gráfica, Texto, Aplicación, Correo electrónico&#10;&#10;Descripción generada automáticamente">
            <a:extLst>
              <a:ext uri="{FF2B5EF4-FFF2-40B4-BE49-F238E27FC236}">
                <a16:creationId xmlns:a16="http://schemas.microsoft.com/office/drawing/2014/main" xmlns="" id="{01837CD9-1D52-66FB-6AA0-CCC5F855C268}"/>
              </a:ext>
            </a:extLst>
          </p:cNvPr>
          <p:cNvPicPr>
            <a:picLocks noGrp="1" noChangeAspect="1"/>
          </p:cNvPicPr>
          <p:nvPr>
            <p:ph idx="1"/>
          </p:nvPr>
        </p:nvPicPr>
        <p:blipFill>
          <a:blip r:embed="rId2"/>
          <a:stretch>
            <a:fillRect/>
          </a:stretch>
        </p:blipFill>
        <p:spPr>
          <a:xfrm>
            <a:off x="2023" y="2203426"/>
            <a:ext cx="10515600" cy="4135206"/>
          </a:xfrm>
        </p:spPr>
      </p:pic>
      <p:sp>
        <p:nvSpPr>
          <p:cNvPr id="4" name="CuadroTexto 3">
            <a:extLst>
              <a:ext uri="{FF2B5EF4-FFF2-40B4-BE49-F238E27FC236}">
                <a16:creationId xmlns:a16="http://schemas.microsoft.com/office/drawing/2014/main" xmlns="" id="{794BA002-AFAF-5F8B-FDAE-F1950F95F4A6}"/>
              </a:ext>
            </a:extLst>
          </p:cNvPr>
          <p:cNvSpPr txBox="1"/>
          <p:nvPr/>
        </p:nvSpPr>
        <p:spPr>
          <a:xfrm>
            <a:off x="3648934" y="3578955"/>
            <a:ext cx="7660031" cy="2800767"/>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dirty="0">
                <a:ea typeface="+mn-lt"/>
                <a:cs typeface="+mn-lt"/>
              </a:rPr>
              <a:t>β0 =3745</a:t>
            </a:r>
            <a:endParaRPr lang="es-ES" sz="1600" dirty="0">
              <a:ea typeface="+mn-lt"/>
              <a:cs typeface="+mn-lt"/>
            </a:endParaRPr>
          </a:p>
          <a:p>
            <a:r>
              <a:rPr lang="es-ES" sz="1600" dirty="0">
                <a:ea typeface="+mn-lt"/>
                <a:cs typeface="+mn-lt"/>
              </a:rPr>
              <a:t>Indica que, cuando </a:t>
            </a:r>
            <a:r>
              <a:rPr lang="es-ES" sz="1600" dirty="0" err="1">
                <a:ea typeface="+mn-lt"/>
                <a:cs typeface="+mn-lt"/>
              </a:rPr>
              <a:t>Delta_MontoUSD</a:t>
            </a:r>
            <a:r>
              <a:rPr lang="es-ES" sz="1600" dirty="0">
                <a:ea typeface="+mn-lt"/>
                <a:cs typeface="+mn-lt"/>
              </a:rPr>
              <a:t>(t−1)  y </a:t>
            </a:r>
            <a:r>
              <a:rPr lang="es-ES" sz="1600" dirty="0" err="1">
                <a:ea typeface="+mn-lt"/>
                <a:cs typeface="+mn-lt"/>
              </a:rPr>
              <a:t>Delta_MontoUSD</a:t>
            </a:r>
            <a:r>
              <a:rPr lang="es-ES" sz="1600" dirty="0">
                <a:ea typeface="+mn-lt"/>
                <a:cs typeface="+mn-lt"/>
              </a:rPr>
              <a:t>(t−2)  son cero, el valor predicho de </a:t>
            </a:r>
            <a:r>
              <a:rPr lang="es-ES" sz="1600" dirty="0" err="1">
                <a:ea typeface="+mn-lt"/>
                <a:cs typeface="+mn-lt"/>
              </a:rPr>
              <a:t>Delta_MontoUSD</a:t>
            </a:r>
            <a:r>
              <a:rPr lang="es-ES" sz="1600" dirty="0">
                <a:ea typeface="+mn-lt"/>
                <a:cs typeface="+mn-lt"/>
              </a:rPr>
              <a:t> es 3745. Aunque este valor puede no ser directamente interpretativo en un contexto práctico, es el punto de partida del modelo.</a:t>
            </a:r>
            <a:endParaRPr lang="es-ES" sz="1600" dirty="0"/>
          </a:p>
          <a:p>
            <a:endParaRPr lang="es-ES" sz="1600">
              <a:ea typeface="+mn-lt"/>
              <a:cs typeface="+mn-lt"/>
            </a:endParaRPr>
          </a:p>
          <a:p>
            <a:r>
              <a:rPr lang="es-ES" sz="1600" b="1" dirty="0">
                <a:ea typeface="+mn-lt"/>
                <a:cs typeface="+mn-lt"/>
              </a:rPr>
              <a:t>β1=−0.7636 y β2=−0.3239</a:t>
            </a:r>
            <a:endParaRPr lang="es-ES" sz="1600" dirty="0">
              <a:ea typeface="+mn-lt"/>
              <a:cs typeface="+mn-lt"/>
            </a:endParaRPr>
          </a:p>
          <a:p>
            <a:r>
              <a:rPr lang="es-ES" sz="1600" dirty="0">
                <a:ea typeface="+mn-lt"/>
                <a:cs typeface="+mn-lt"/>
              </a:rPr>
              <a:t>Ambos coeficientes negativos sugieren que, a medida que aumentan las diferencias en el monto de los meses anteriores, las diferencias en el monto actual tienden a disminuir. Esto podría indicar que, en el contexto de tus datos, las ventas actuales no se ven favorecidas por los cambios positivos en meses anteriores.</a:t>
            </a:r>
            <a:endParaRPr lang="es-ES" dirty="0">
              <a:ea typeface="+mn-lt"/>
              <a:cs typeface="+mn-lt"/>
            </a:endParaRPr>
          </a:p>
          <a:p>
            <a:endParaRPr lang="es-ES" sz="1600">
              <a:ea typeface="+mn-lt"/>
              <a:cs typeface="+mn-lt"/>
            </a:endParaRPr>
          </a:p>
        </p:txBody>
      </p:sp>
    </p:spTree>
    <p:extLst>
      <p:ext uri="{BB962C8B-B14F-4D97-AF65-F5344CB8AC3E}">
        <p14:creationId xmlns:p14="http://schemas.microsoft.com/office/powerpoint/2010/main" val="2009180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93662" y="386930"/>
            <a:ext cx="10066122" cy="1298448"/>
          </a:xfrm>
        </p:spPr>
        <p:txBody>
          <a:bodyPr vert="horz" lIns="91440" tIns="45720" rIns="91440" bIns="45720" rtlCol="0" anchor="ctr">
            <a:noAutofit/>
          </a:bodyPr>
          <a:lstStyle/>
          <a:p>
            <a:pPr algn="ctr"/>
            <a:r>
              <a:rPr lang="es-ES">
                <a:latin typeface="system-ui"/>
              </a:rPr>
              <a:t>Modelo Autorregresivo de tercer orden (AR(3))</a:t>
            </a:r>
            <a:endParaRPr lang="es-ES"/>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arcador de contenido 5" descr="Gráfico, Gráfico de dispersión&#10;&#10;Descripción generada automáticamente">
            <a:extLst>
              <a:ext uri="{FF2B5EF4-FFF2-40B4-BE49-F238E27FC236}">
                <a16:creationId xmlns:a16="http://schemas.microsoft.com/office/drawing/2014/main" xmlns="" id="{DDA7CF4D-545E-65FE-09E4-5E9C0E58F6DC}"/>
              </a:ext>
            </a:extLst>
          </p:cNvPr>
          <p:cNvPicPr>
            <a:picLocks noGrp="1" noChangeAspect="1"/>
          </p:cNvPicPr>
          <p:nvPr>
            <p:ph idx="1"/>
          </p:nvPr>
        </p:nvPicPr>
        <p:blipFill>
          <a:blip r:embed="rId2"/>
          <a:srcRect l="1688" b="1085"/>
          <a:stretch/>
        </p:blipFill>
        <p:spPr>
          <a:xfrm>
            <a:off x="139200" y="2203253"/>
            <a:ext cx="8251874" cy="4304105"/>
          </a:xfrm>
          <a:ln>
            <a:solidFill>
              <a:srgbClr val="4472C4"/>
            </a:solidFill>
          </a:ln>
        </p:spPr>
      </p:pic>
      <p:sp>
        <p:nvSpPr>
          <p:cNvPr id="3" name="CuadroTexto 2">
            <a:extLst>
              <a:ext uri="{FF2B5EF4-FFF2-40B4-BE49-F238E27FC236}">
                <a16:creationId xmlns:a16="http://schemas.microsoft.com/office/drawing/2014/main" xmlns="" id="{082BB04B-08E4-406B-1907-88167351E82D}"/>
              </a:ext>
            </a:extLst>
          </p:cNvPr>
          <p:cNvSpPr txBox="1"/>
          <p:nvPr/>
        </p:nvSpPr>
        <p:spPr>
          <a:xfrm>
            <a:off x="8549699" y="2549322"/>
            <a:ext cx="2853768" cy="2031325"/>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ea typeface="+mn-lt"/>
                <a:cs typeface="+mn-lt"/>
              </a:rPr>
              <a:t>Con una correlación de </a:t>
            </a:r>
            <a:r>
              <a:rPr lang="es-ES" b="1" dirty="0">
                <a:ea typeface="+mn-lt"/>
                <a:cs typeface="+mn-lt"/>
              </a:rPr>
              <a:t>0.02</a:t>
            </a:r>
            <a:endParaRPr lang="es-ES">
              <a:ea typeface="+mn-lt"/>
              <a:cs typeface="+mn-lt"/>
            </a:endParaRPr>
          </a:p>
          <a:p>
            <a:r>
              <a:rPr lang="es-ES" dirty="0">
                <a:ea typeface="+mn-lt"/>
                <a:cs typeface="+mn-lt"/>
              </a:rPr>
              <a:t>Indica que hay una relación prácticamente nula entre </a:t>
            </a:r>
            <a:r>
              <a:rPr lang="es-ES" dirty="0" err="1">
                <a:ea typeface="+mn-lt"/>
                <a:cs typeface="+mn-lt"/>
              </a:rPr>
              <a:t>Delta_MontoUSD</a:t>
            </a:r>
            <a:r>
              <a:rPr lang="es-ES" dirty="0">
                <a:ea typeface="+mn-lt"/>
                <a:cs typeface="+mn-lt"/>
              </a:rPr>
              <a:t> y </a:t>
            </a:r>
            <a:r>
              <a:rPr lang="es-ES" dirty="0" err="1">
                <a:ea typeface="+mn-lt"/>
                <a:cs typeface="+mn-lt"/>
              </a:rPr>
              <a:t>Delta_MontoUSD</a:t>
            </a:r>
            <a:r>
              <a:rPr lang="es-ES" dirty="0">
                <a:ea typeface="+mn-lt"/>
                <a:cs typeface="+mn-lt"/>
              </a:rPr>
              <a:t>(t−3).</a:t>
            </a:r>
            <a:endParaRPr lang="es-ES" dirty="0"/>
          </a:p>
        </p:txBody>
      </p:sp>
    </p:spTree>
    <p:extLst>
      <p:ext uri="{BB962C8B-B14F-4D97-AF65-F5344CB8AC3E}">
        <p14:creationId xmlns:p14="http://schemas.microsoft.com/office/powerpoint/2010/main" val="4055228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rcador de contenido 2" descr="Interfaz de usuario gráfica, Texto, Aplicación, Correo electrónico&#10;&#10;Descripción generada automáticamente">
            <a:extLst>
              <a:ext uri="{FF2B5EF4-FFF2-40B4-BE49-F238E27FC236}">
                <a16:creationId xmlns:a16="http://schemas.microsoft.com/office/drawing/2014/main" xmlns="" id="{0A9332D0-4EBF-6C58-7B51-CF3C7D189BCE}"/>
              </a:ext>
            </a:extLst>
          </p:cNvPr>
          <p:cNvPicPr>
            <a:picLocks noGrp="1" noChangeAspect="1"/>
          </p:cNvPicPr>
          <p:nvPr>
            <p:ph idx="1"/>
          </p:nvPr>
        </p:nvPicPr>
        <p:blipFill>
          <a:blip r:embed="rId2"/>
          <a:stretch>
            <a:fillRect/>
          </a:stretch>
        </p:blipFill>
        <p:spPr>
          <a:xfrm>
            <a:off x="384283" y="2203253"/>
            <a:ext cx="8301257" cy="4256931"/>
          </a:xfrm>
        </p:spPr>
      </p:pic>
      <p:sp>
        <p:nvSpPr>
          <p:cNvPr id="4" name="CuadroTexto 3">
            <a:extLst>
              <a:ext uri="{FF2B5EF4-FFF2-40B4-BE49-F238E27FC236}">
                <a16:creationId xmlns:a16="http://schemas.microsoft.com/office/drawing/2014/main" xmlns="" id="{2616ABB9-F636-E0C7-A946-21F7C0887A30}"/>
              </a:ext>
            </a:extLst>
          </p:cNvPr>
          <p:cNvSpPr txBox="1"/>
          <p:nvPr/>
        </p:nvSpPr>
        <p:spPr>
          <a:xfrm>
            <a:off x="6735735" y="3211830"/>
            <a:ext cx="4653724" cy="2862322"/>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ea typeface="+mn-lt"/>
                <a:cs typeface="+mn-lt"/>
              </a:rPr>
              <a:t>Mejora del ajuste</a:t>
            </a:r>
            <a:endParaRPr lang="es-ES" dirty="0"/>
          </a:p>
          <a:p>
            <a:r>
              <a:rPr lang="es-ES" dirty="0">
                <a:ea typeface="+mn-lt"/>
                <a:cs typeface="+mn-lt"/>
              </a:rPr>
              <a:t>Un R2 ajustado del 41% indica que aproximadamente el </a:t>
            </a:r>
            <a:r>
              <a:rPr lang="es-ES" b="1" dirty="0">
                <a:ea typeface="+mn-lt"/>
                <a:cs typeface="+mn-lt"/>
              </a:rPr>
              <a:t>41%</a:t>
            </a:r>
            <a:r>
              <a:rPr lang="es-ES" dirty="0">
                <a:ea typeface="+mn-lt"/>
                <a:cs typeface="+mn-lt"/>
              </a:rPr>
              <a:t> de la variabilidad en </a:t>
            </a:r>
            <a:r>
              <a:rPr lang="es-ES" dirty="0" err="1">
                <a:ea typeface="+mn-lt"/>
                <a:cs typeface="+mn-lt"/>
              </a:rPr>
              <a:t>Delta_MontoUSD</a:t>
            </a:r>
            <a:r>
              <a:rPr lang="es-ES" dirty="0">
                <a:ea typeface="+mn-lt"/>
                <a:cs typeface="+mn-lt"/>
              </a:rPr>
              <a:t> es explicada por las variables independientes </a:t>
            </a:r>
            <a:r>
              <a:rPr lang="es-ES" dirty="0" err="1">
                <a:ea typeface="+mn-lt"/>
                <a:cs typeface="+mn-lt"/>
              </a:rPr>
              <a:t>Delta_MontoUSD</a:t>
            </a:r>
            <a:r>
              <a:rPr lang="es-ES" dirty="0">
                <a:ea typeface="+mn-lt"/>
                <a:cs typeface="+mn-lt"/>
              </a:rPr>
              <a:t>(t−1), </a:t>
            </a:r>
            <a:r>
              <a:rPr lang="es-ES" dirty="0" err="1">
                <a:ea typeface="+mn-lt"/>
                <a:cs typeface="+mn-lt"/>
              </a:rPr>
              <a:t>Delta_MontoUSD</a:t>
            </a:r>
            <a:r>
              <a:rPr lang="es-ES" dirty="0">
                <a:ea typeface="+mn-lt"/>
                <a:cs typeface="+mn-lt"/>
              </a:rPr>
              <a:t>(t−2) y </a:t>
            </a:r>
            <a:r>
              <a:rPr lang="es-ES" dirty="0" err="1">
                <a:ea typeface="+mn-lt"/>
                <a:cs typeface="+mn-lt"/>
              </a:rPr>
              <a:t>Delta_MontoUSD</a:t>
            </a:r>
            <a:r>
              <a:rPr lang="es-ES" dirty="0">
                <a:ea typeface="+mn-lt"/>
                <a:cs typeface="+mn-lt"/>
              </a:rPr>
              <a:t>(t−3). </a:t>
            </a:r>
          </a:p>
          <a:p>
            <a:r>
              <a:rPr lang="es-ES" dirty="0">
                <a:ea typeface="+mn-lt"/>
                <a:cs typeface="+mn-lt"/>
              </a:rPr>
              <a:t>Esto es un avance respecto a los modelos previos, lo que sugiere que estas variables son relevantes para la predicción.</a:t>
            </a:r>
            <a:endParaRPr lang="es-ES" dirty="0"/>
          </a:p>
        </p:txBody>
      </p:sp>
      <p:sp>
        <p:nvSpPr>
          <p:cNvPr id="14" name="Título 1">
            <a:extLst>
              <a:ext uri="{FF2B5EF4-FFF2-40B4-BE49-F238E27FC236}">
                <a16:creationId xmlns:a16="http://schemas.microsoft.com/office/drawing/2014/main" xmlns="" id="{002A683A-D88F-5367-90CE-32B74EFF411C}"/>
              </a:ext>
            </a:extLst>
          </p:cNvPr>
          <p:cNvSpPr>
            <a:spLocks noGrp="1"/>
          </p:cNvSpPr>
          <p:nvPr>
            <p:ph type="title"/>
          </p:nvPr>
        </p:nvSpPr>
        <p:spPr>
          <a:xfrm>
            <a:off x="793662" y="386930"/>
            <a:ext cx="10066122" cy="1298448"/>
          </a:xfrm>
        </p:spPr>
        <p:txBody>
          <a:bodyPr vert="horz" lIns="91440" tIns="45720" rIns="91440" bIns="45720" rtlCol="0" anchor="ctr">
            <a:noAutofit/>
          </a:bodyPr>
          <a:lstStyle/>
          <a:p>
            <a:pPr algn="ctr"/>
            <a:r>
              <a:rPr lang="es-ES">
                <a:latin typeface="system-ui"/>
              </a:rPr>
              <a:t>Modelo Autorregresivo de tercer orden (AR(3))</a:t>
            </a:r>
            <a:endParaRPr lang="es-ES"/>
          </a:p>
        </p:txBody>
      </p:sp>
    </p:spTree>
    <p:extLst>
      <p:ext uri="{BB962C8B-B14F-4D97-AF65-F5344CB8AC3E}">
        <p14:creationId xmlns:p14="http://schemas.microsoft.com/office/powerpoint/2010/main" val="1633533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arcador de contenido 5" descr="Gráfico&#10;&#10;Descripción generada automáticamente">
            <a:extLst>
              <a:ext uri="{FF2B5EF4-FFF2-40B4-BE49-F238E27FC236}">
                <a16:creationId xmlns:a16="http://schemas.microsoft.com/office/drawing/2014/main" xmlns="" id="{B32575AF-0FF5-06B8-7E1C-0C63BF0958EC}"/>
              </a:ext>
            </a:extLst>
          </p:cNvPr>
          <p:cNvPicPr>
            <a:picLocks noGrp="1" noChangeAspect="1"/>
          </p:cNvPicPr>
          <p:nvPr>
            <p:ph idx="1"/>
          </p:nvPr>
        </p:nvPicPr>
        <p:blipFill>
          <a:blip r:embed="rId2"/>
          <a:srcRect l="3338" r="-155" b="155"/>
          <a:stretch/>
        </p:blipFill>
        <p:spPr>
          <a:xfrm>
            <a:off x="29178" y="2297661"/>
            <a:ext cx="7190097" cy="3709607"/>
          </a:xfrm>
        </p:spPr>
      </p:pic>
      <p:sp>
        <p:nvSpPr>
          <p:cNvPr id="3" name="CuadroTexto 2">
            <a:extLst>
              <a:ext uri="{FF2B5EF4-FFF2-40B4-BE49-F238E27FC236}">
                <a16:creationId xmlns:a16="http://schemas.microsoft.com/office/drawing/2014/main" xmlns="" id="{8B92CE80-0276-2721-BC71-D54791983343}"/>
              </a:ext>
            </a:extLst>
          </p:cNvPr>
          <p:cNvSpPr txBox="1"/>
          <p:nvPr/>
        </p:nvSpPr>
        <p:spPr>
          <a:xfrm>
            <a:off x="7334075" y="2386178"/>
            <a:ext cx="4121948" cy="3416320"/>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ea typeface="+mn-lt"/>
                <a:cs typeface="+mn-lt"/>
              </a:rPr>
              <a:t>R2=0.38</a:t>
            </a:r>
            <a:endParaRPr lang="es-ES"/>
          </a:p>
          <a:p>
            <a:r>
              <a:rPr lang="es-ES" dirty="0">
                <a:ea typeface="+mn-lt"/>
                <a:cs typeface="+mn-lt"/>
              </a:rPr>
              <a:t>Indica que el modelo explica aproximadamente el </a:t>
            </a:r>
            <a:r>
              <a:rPr lang="es-ES" b="1" dirty="0">
                <a:ea typeface="+mn-lt"/>
                <a:cs typeface="+mn-lt"/>
              </a:rPr>
              <a:t>38%</a:t>
            </a:r>
            <a:r>
              <a:rPr lang="es-ES" dirty="0">
                <a:ea typeface="+mn-lt"/>
                <a:cs typeface="+mn-lt"/>
              </a:rPr>
              <a:t> de la variabilidad en </a:t>
            </a:r>
            <a:r>
              <a:rPr lang="es-ES" dirty="0" err="1">
                <a:ea typeface="+mn-lt"/>
                <a:cs typeface="+mn-lt"/>
              </a:rPr>
              <a:t>Delta_MontoUSD</a:t>
            </a:r>
            <a:r>
              <a:rPr lang="es-ES" dirty="0">
                <a:ea typeface="+mn-lt"/>
                <a:cs typeface="+mn-lt"/>
              </a:rPr>
              <a:t> en el conjunto de prueba. </a:t>
            </a:r>
          </a:p>
          <a:p>
            <a:r>
              <a:rPr lang="es-ES" dirty="0">
                <a:ea typeface="+mn-lt"/>
                <a:cs typeface="+mn-lt"/>
              </a:rPr>
              <a:t>Aunque es una mejora en relación con alguno de los modelos anteriores, todavía hay un </a:t>
            </a:r>
            <a:r>
              <a:rPr lang="es-ES" b="1" dirty="0">
                <a:ea typeface="+mn-lt"/>
                <a:cs typeface="+mn-lt"/>
              </a:rPr>
              <a:t>62%</a:t>
            </a:r>
            <a:r>
              <a:rPr lang="es-ES" dirty="0">
                <a:ea typeface="+mn-lt"/>
                <a:cs typeface="+mn-lt"/>
              </a:rPr>
              <a:t> de la variabilidad que no se explica, lo que sugiere que podría haber factores adicionales que influyen en las diferencias de monto que no se están capturando.</a:t>
            </a:r>
            <a:endParaRPr lang="es-ES"/>
          </a:p>
        </p:txBody>
      </p:sp>
      <p:sp>
        <p:nvSpPr>
          <p:cNvPr id="8" name="Título 1">
            <a:extLst>
              <a:ext uri="{FF2B5EF4-FFF2-40B4-BE49-F238E27FC236}">
                <a16:creationId xmlns:a16="http://schemas.microsoft.com/office/drawing/2014/main" xmlns="" id="{74A76563-FC28-2FBF-E469-E616537D0029}"/>
              </a:ext>
            </a:extLst>
          </p:cNvPr>
          <p:cNvSpPr txBox="1">
            <a:spLocks/>
          </p:cNvSpPr>
          <p:nvPr/>
        </p:nvSpPr>
        <p:spPr>
          <a:xfrm>
            <a:off x="793662" y="386930"/>
            <a:ext cx="10066122" cy="12984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a:latin typeface="system-ui"/>
              </a:rPr>
              <a:t>Modelo Autorregresivo de tercer orden (AR(3))</a:t>
            </a:r>
            <a:endParaRPr lang="es-ES"/>
          </a:p>
        </p:txBody>
      </p:sp>
      <p:pic>
        <p:nvPicPr>
          <p:cNvPr id="7" name="Imagen 6" descr="Imagen que contiene Texto&#10;&#10;Descripción generada automáticamente">
            <a:extLst>
              <a:ext uri="{FF2B5EF4-FFF2-40B4-BE49-F238E27FC236}">
                <a16:creationId xmlns:a16="http://schemas.microsoft.com/office/drawing/2014/main" xmlns="" id="{B5FCF619-99E9-8DAE-53C3-72B69FC87F48}"/>
              </a:ext>
            </a:extLst>
          </p:cNvPr>
          <p:cNvPicPr>
            <a:picLocks noChangeAspect="1"/>
          </p:cNvPicPr>
          <p:nvPr/>
        </p:nvPicPr>
        <p:blipFill>
          <a:blip r:embed="rId3"/>
          <a:stretch>
            <a:fillRect/>
          </a:stretch>
        </p:blipFill>
        <p:spPr>
          <a:xfrm>
            <a:off x="1680024" y="2204323"/>
            <a:ext cx="3814892" cy="311714"/>
          </a:xfrm>
          <a:prstGeom prst="rect">
            <a:avLst/>
          </a:prstGeom>
        </p:spPr>
      </p:pic>
    </p:spTree>
    <p:extLst>
      <p:ext uri="{BB962C8B-B14F-4D97-AF65-F5344CB8AC3E}">
        <p14:creationId xmlns:p14="http://schemas.microsoft.com/office/powerpoint/2010/main" val="3210621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rcador de contenido 2" descr="Interfaz de usuario gráfica, Texto, Aplicación, Correo electrónico&#10;&#10;Descripción generada automáticamente">
            <a:extLst>
              <a:ext uri="{FF2B5EF4-FFF2-40B4-BE49-F238E27FC236}">
                <a16:creationId xmlns:a16="http://schemas.microsoft.com/office/drawing/2014/main" xmlns="" id="{20D07AA8-6327-1315-D30A-F42A087FD9CA}"/>
              </a:ext>
            </a:extLst>
          </p:cNvPr>
          <p:cNvPicPr>
            <a:picLocks noGrp="1" noChangeAspect="1"/>
          </p:cNvPicPr>
          <p:nvPr>
            <p:ph idx="1"/>
          </p:nvPr>
        </p:nvPicPr>
        <p:blipFill>
          <a:blip r:embed="rId2"/>
          <a:stretch>
            <a:fillRect/>
          </a:stretch>
        </p:blipFill>
        <p:spPr>
          <a:xfrm>
            <a:off x="2023" y="2206335"/>
            <a:ext cx="10515600" cy="3589918"/>
          </a:xfrm>
        </p:spPr>
      </p:pic>
      <p:sp>
        <p:nvSpPr>
          <p:cNvPr id="4" name="CuadroTexto 3">
            <a:extLst>
              <a:ext uri="{FF2B5EF4-FFF2-40B4-BE49-F238E27FC236}">
                <a16:creationId xmlns:a16="http://schemas.microsoft.com/office/drawing/2014/main" xmlns="" id="{A1538FD8-5851-3F73-D444-FD2DC29AB387}"/>
              </a:ext>
            </a:extLst>
          </p:cNvPr>
          <p:cNvSpPr txBox="1"/>
          <p:nvPr/>
        </p:nvSpPr>
        <p:spPr>
          <a:xfrm>
            <a:off x="2798164" y="3431428"/>
            <a:ext cx="8482281" cy="2893100"/>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ea typeface="+mn-lt"/>
                <a:cs typeface="+mn-lt"/>
              </a:rPr>
              <a:t>β0=5549</a:t>
            </a:r>
            <a:endParaRPr lang="es-ES" sz="1400" dirty="0"/>
          </a:p>
          <a:p>
            <a:r>
              <a:rPr lang="es-ES" sz="1400" dirty="0">
                <a:ea typeface="+mn-lt"/>
                <a:cs typeface="+mn-lt"/>
              </a:rPr>
              <a:t>Indica que cuando </a:t>
            </a:r>
            <a:r>
              <a:rPr lang="es-ES" sz="1400" dirty="0" err="1">
                <a:ea typeface="+mn-lt"/>
                <a:cs typeface="+mn-lt"/>
              </a:rPr>
              <a:t>Delta_MontoUSD</a:t>
            </a:r>
            <a:r>
              <a:rPr lang="es-ES" sz="1400" dirty="0">
                <a:ea typeface="+mn-lt"/>
                <a:cs typeface="+mn-lt"/>
              </a:rPr>
              <a:t>(t−1), </a:t>
            </a:r>
            <a:r>
              <a:rPr lang="es-ES" sz="1400" dirty="0" err="1">
                <a:ea typeface="+mn-lt"/>
                <a:cs typeface="+mn-lt"/>
              </a:rPr>
              <a:t>Delta_MontoUSD</a:t>
            </a:r>
            <a:r>
              <a:rPr lang="es-ES" sz="1400" dirty="0">
                <a:ea typeface="+mn-lt"/>
                <a:cs typeface="+mn-lt"/>
              </a:rPr>
              <a:t>(t−2) y </a:t>
            </a:r>
            <a:r>
              <a:rPr lang="es-ES" sz="1400" dirty="0" err="1">
                <a:ea typeface="+mn-lt"/>
                <a:cs typeface="+mn-lt"/>
              </a:rPr>
              <a:t>Delta_MontoUSD</a:t>
            </a:r>
            <a:r>
              <a:rPr lang="es-ES" sz="1400" dirty="0">
                <a:ea typeface="+mn-lt"/>
                <a:cs typeface="+mn-lt"/>
              </a:rPr>
              <a:t>(t−3)  son cero, la predicción de </a:t>
            </a:r>
            <a:r>
              <a:rPr lang="es-ES" sz="1400" dirty="0" err="1">
                <a:ea typeface="+mn-lt"/>
                <a:cs typeface="+mn-lt"/>
              </a:rPr>
              <a:t>Delta_MontoUSD</a:t>
            </a:r>
            <a:r>
              <a:rPr lang="es-ES" sz="1400" dirty="0">
                <a:ea typeface="+mn-lt"/>
                <a:cs typeface="+mn-lt"/>
              </a:rPr>
              <a:t> es de </a:t>
            </a:r>
            <a:r>
              <a:rPr lang="es-ES" sz="1400" b="1" dirty="0">
                <a:ea typeface="+mn-lt"/>
                <a:cs typeface="+mn-lt"/>
              </a:rPr>
              <a:t>5549</a:t>
            </a:r>
            <a:r>
              <a:rPr lang="es-ES" sz="1400" dirty="0">
                <a:ea typeface="+mn-lt"/>
                <a:cs typeface="+mn-lt"/>
              </a:rPr>
              <a:t>.</a:t>
            </a:r>
          </a:p>
          <a:p>
            <a:endParaRPr lang="es-ES" sz="1400">
              <a:ea typeface="+mn-lt"/>
              <a:cs typeface="+mn-lt"/>
            </a:endParaRPr>
          </a:p>
          <a:p>
            <a:r>
              <a:rPr lang="es-ES" sz="1400" b="1" dirty="0">
                <a:ea typeface="+mn-lt"/>
                <a:cs typeface="+mn-lt"/>
              </a:rPr>
              <a:t>β1=−0.8497, β2=−0.5304 y β3=−0.2713</a:t>
            </a:r>
            <a:endParaRPr lang="es-ES" sz="1400" dirty="0">
              <a:ea typeface="+mn-lt"/>
              <a:cs typeface="+mn-lt"/>
            </a:endParaRPr>
          </a:p>
          <a:p>
            <a:r>
              <a:rPr lang="es-ES" sz="1400" dirty="0">
                <a:ea typeface="+mn-lt"/>
                <a:cs typeface="+mn-lt"/>
              </a:rPr>
              <a:t>La tendencia general de los coeficientes negativos sugiere que los aumentos en las diferencias de monto en los meses anteriores tienden a estar relacionados con disminuciones en las diferencias actuales. </a:t>
            </a:r>
            <a:endParaRPr lang="es-ES" dirty="0">
              <a:ea typeface="+mn-lt"/>
              <a:cs typeface="+mn-lt"/>
            </a:endParaRPr>
          </a:p>
          <a:p>
            <a:r>
              <a:rPr lang="es-ES" sz="1400" dirty="0">
                <a:ea typeface="+mn-lt"/>
                <a:cs typeface="+mn-lt"/>
              </a:rPr>
              <a:t>Esto podría implicar una especie de efecto de retroceso donde las altas diferencias en meses previos llevan a ajustes en los meses siguientes.</a:t>
            </a:r>
          </a:p>
          <a:p>
            <a:endParaRPr lang="es-ES" sz="1400"/>
          </a:p>
          <a:p>
            <a:r>
              <a:rPr lang="es-ES" sz="1400" dirty="0">
                <a:ea typeface="+mn-lt"/>
                <a:cs typeface="+mn-lt"/>
              </a:rPr>
              <a:t>La magnitud de los coeficientes te permite evaluar qué tan fuerte es el efecto de cada variable. El mayor efecto negativo proviene de </a:t>
            </a:r>
            <a:r>
              <a:rPr lang="es-ES" sz="1400" dirty="0" err="1">
                <a:ea typeface="+mn-lt"/>
                <a:cs typeface="+mn-lt"/>
              </a:rPr>
              <a:t>Delta_MontoUSD</a:t>
            </a:r>
            <a:r>
              <a:rPr lang="es-ES" sz="1400" dirty="0">
                <a:ea typeface="+mn-lt"/>
                <a:cs typeface="+mn-lt"/>
              </a:rPr>
              <a:t>(t−1), lo que indica que los cambios más recientes son los que más afectan las diferencias actuales.</a:t>
            </a:r>
          </a:p>
        </p:txBody>
      </p:sp>
      <p:sp>
        <p:nvSpPr>
          <p:cNvPr id="12" name="Título 1">
            <a:extLst>
              <a:ext uri="{FF2B5EF4-FFF2-40B4-BE49-F238E27FC236}">
                <a16:creationId xmlns:a16="http://schemas.microsoft.com/office/drawing/2014/main" xmlns="" id="{4C80F746-6806-E7D4-5C18-53F4728EDFBC}"/>
              </a:ext>
            </a:extLst>
          </p:cNvPr>
          <p:cNvSpPr>
            <a:spLocks noGrp="1"/>
          </p:cNvSpPr>
          <p:nvPr>
            <p:ph type="title"/>
          </p:nvPr>
        </p:nvSpPr>
        <p:spPr>
          <a:xfrm>
            <a:off x="793662" y="386930"/>
            <a:ext cx="10066122" cy="1298448"/>
          </a:xfrm>
        </p:spPr>
        <p:txBody>
          <a:bodyPr vert="horz" lIns="91440" tIns="45720" rIns="91440" bIns="45720" rtlCol="0" anchor="ctr">
            <a:noAutofit/>
          </a:bodyPr>
          <a:lstStyle/>
          <a:p>
            <a:pPr algn="ctr"/>
            <a:r>
              <a:rPr lang="es-ES">
                <a:latin typeface="system-ui"/>
              </a:rPr>
              <a:t>Modelo Autorregresivo de tercer orden (AR(3))</a:t>
            </a:r>
            <a:endParaRPr lang="es-ES"/>
          </a:p>
        </p:txBody>
      </p:sp>
    </p:spTree>
    <p:extLst>
      <p:ext uri="{BB962C8B-B14F-4D97-AF65-F5344CB8AC3E}">
        <p14:creationId xmlns:p14="http://schemas.microsoft.com/office/powerpoint/2010/main" val="22320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54265" y="-299025"/>
            <a:ext cx="10066122" cy="1298448"/>
          </a:xfrm>
        </p:spPr>
        <p:txBody>
          <a:bodyPr anchor="b">
            <a:normAutofit/>
          </a:bodyPr>
          <a:lstStyle/>
          <a:p>
            <a:r>
              <a:rPr lang="es-ES" sz="4800" dirty="0"/>
              <a:t>Análisis exploratorio</a:t>
            </a:r>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rcador de contenido 2">
            <a:extLst>
              <a:ext uri="{FF2B5EF4-FFF2-40B4-BE49-F238E27FC236}">
                <a16:creationId xmlns:a16="http://schemas.microsoft.com/office/drawing/2014/main" xmlns="" id="{E81A431C-C346-2628-3EEE-2A0DA7E18D22}"/>
              </a:ext>
            </a:extLst>
          </p:cNvPr>
          <p:cNvPicPr>
            <a:picLocks noGrp="1" noChangeAspect="1"/>
          </p:cNvPicPr>
          <p:nvPr>
            <p:ph idx="1"/>
          </p:nvPr>
        </p:nvPicPr>
        <p:blipFill>
          <a:blip r:embed="rId2"/>
          <a:stretch>
            <a:fillRect/>
          </a:stretch>
        </p:blipFill>
        <p:spPr>
          <a:xfrm>
            <a:off x="416277" y="999423"/>
            <a:ext cx="5107049" cy="5655979"/>
          </a:xfrm>
        </p:spPr>
      </p:pic>
      <p:sp>
        <p:nvSpPr>
          <p:cNvPr id="6" name="CuadroTexto 5">
            <a:extLst>
              <a:ext uri="{FF2B5EF4-FFF2-40B4-BE49-F238E27FC236}">
                <a16:creationId xmlns:a16="http://schemas.microsoft.com/office/drawing/2014/main" xmlns="" id="{EE879549-C3F0-4E96-1F1F-6125E50B61A2}"/>
              </a:ext>
            </a:extLst>
          </p:cNvPr>
          <p:cNvSpPr txBox="1"/>
          <p:nvPr/>
        </p:nvSpPr>
        <p:spPr>
          <a:xfrm>
            <a:off x="6279368" y="4842278"/>
            <a:ext cx="5232000" cy="1477328"/>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ea typeface="+mn-lt"/>
                <a:cs typeface="+mn-lt"/>
              </a:rPr>
              <a:t>Este análisis inicial proporciona una visión general de las tendencias de venta y la diversidad en los datos, destacando áreas que pueden requerir un análisis más profundo para entender los patrones subyacentes.</a:t>
            </a:r>
            <a:endParaRPr lang="es-ES" dirty="0"/>
          </a:p>
        </p:txBody>
      </p:sp>
      <p:sp>
        <p:nvSpPr>
          <p:cNvPr id="7" name="Flecha: hacia la izquierda 6">
            <a:extLst>
              <a:ext uri="{FF2B5EF4-FFF2-40B4-BE49-F238E27FC236}">
                <a16:creationId xmlns:a16="http://schemas.microsoft.com/office/drawing/2014/main" xmlns="" id="{1E1E55B6-301C-50AE-F4A0-2F0A6652BECE}"/>
              </a:ext>
            </a:extLst>
          </p:cNvPr>
          <p:cNvSpPr/>
          <p:nvPr/>
        </p:nvSpPr>
        <p:spPr>
          <a:xfrm>
            <a:off x="5623363" y="5256942"/>
            <a:ext cx="527999" cy="64799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13783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93662" y="386930"/>
            <a:ext cx="10066122" cy="1298448"/>
          </a:xfrm>
        </p:spPr>
        <p:txBody>
          <a:bodyPr vert="horz" lIns="91440" tIns="45720" rIns="91440" bIns="45720" rtlCol="0" anchor="ctr">
            <a:noAutofit/>
          </a:bodyPr>
          <a:lstStyle/>
          <a:p>
            <a:pPr algn="ctr"/>
            <a:r>
              <a:rPr lang="es-ES">
                <a:latin typeface="system-ui"/>
              </a:rPr>
              <a:t>Modelo Autorregresivo de cuarto orden (AR(4))</a:t>
            </a:r>
            <a:endParaRPr lang="es-ES"/>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rcador de contenido 2" descr="Gráfico, Gráfico de dispersión&#10;&#10;Descripción generada automáticamente">
            <a:extLst>
              <a:ext uri="{FF2B5EF4-FFF2-40B4-BE49-F238E27FC236}">
                <a16:creationId xmlns:a16="http://schemas.microsoft.com/office/drawing/2014/main" xmlns="" id="{DAEB2EDB-40F7-05CD-9DE9-6588FE0FFA2E}"/>
              </a:ext>
            </a:extLst>
          </p:cNvPr>
          <p:cNvPicPr>
            <a:picLocks noGrp="1" noChangeAspect="1"/>
          </p:cNvPicPr>
          <p:nvPr>
            <p:ph idx="1"/>
          </p:nvPr>
        </p:nvPicPr>
        <p:blipFill>
          <a:blip r:embed="rId2"/>
          <a:srcRect l="2204" t="-160" r="82" b="158"/>
          <a:stretch/>
        </p:blipFill>
        <p:spPr>
          <a:xfrm>
            <a:off x="45015" y="2203253"/>
            <a:ext cx="8069504" cy="4257020"/>
          </a:xfrm>
        </p:spPr>
      </p:pic>
      <p:sp>
        <p:nvSpPr>
          <p:cNvPr id="4" name="CuadroTexto 3">
            <a:extLst>
              <a:ext uri="{FF2B5EF4-FFF2-40B4-BE49-F238E27FC236}">
                <a16:creationId xmlns:a16="http://schemas.microsoft.com/office/drawing/2014/main" xmlns="" id="{923D4305-17AF-5292-8492-1D24806A5F5F}"/>
              </a:ext>
            </a:extLst>
          </p:cNvPr>
          <p:cNvSpPr txBox="1"/>
          <p:nvPr/>
        </p:nvSpPr>
        <p:spPr>
          <a:xfrm>
            <a:off x="8079212" y="2389913"/>
            <a:ext cx="3304246" cy="2862322"/>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Un valor de </a:t>
            </a:r>
            <a:r>
              <a:rPr lang="es-ES" b="1" dirty="0"/>
              <a:t>0.02</a:t>
            </a:r>
            <a:r>
              <a:rPr lang="es-ES" dirty="0"/>
              <a:t> indica que hay prácticamente </a:t>
            </a:r>
            <a:r>
              <a:rPr lang="es-ES" b="1" dirty="0"/>
              <a:t>no hay correlación</a:t>
            </a:r>
            <a:r>
              <a:rPr lang="es-ES" dirty="0"/>
              <a:t> lineal entre </a:t>
            </a:r>
            <a:r>
              <a:rPr lang="es-ES" dirty="0" err="1"/>
              <a:t>Delta_MontoUSD</a:t>
            </a:r>
            <a:r>
              <a:rPr lang="es-ES" dirty="0"/>
              <a:t> y </a:t>
            </a:r>
            <a:r>
              <a:rPr lang="es-ES" dirty="0" err="1"/>
              <a:t>Delta_MontoUSD</a:t>
            </a:r>
            <a:r>
              <a:rPr lang="es-ES" dirty="0"/>
              <a:t>(t−4). </a:t>
            </a:r>
          </a:p>
          <a:p>
            <a:pPr algn="l"/>
            <a:r>
              <a:rPr lang="es-ES" dirty="0"/>
              <a:t>Esto sugiere que los cambios en el monto hacen cuatro períodos no tienen un impacto significativo en los cambios actuales.</a:t>
            </a:r>
          </a:p>
        </p:txBody>
      </p:sp>
    </p:spTree>
    <p:extLst>
      <p:ext uri="{BB962C8B-B14F-4D97-AF65-F5344CB8AC3E}">
        <p14:creationId xmlns:p14="http://schemas.microsoft.com/office/powerpoint/2010/main" val="644144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rcador de contenido 2" descr="Interfaz de usuario gráfica, Texto, Aplicación, Correo electrónico&#10;&#10;Descripción generada automáticamente">
            <a:extLst>
              <a:ext uri="{FF2B5EF4-FFF2-40B4-BE49-F238E27FC236}">
                <a16:creationId xmlns:a16="http://schemas.microsoft.com/office/drawing/2014/main" xmlns="" id="{DC4A9FFD-865B-D3B4-95D5-EA5BDD700ABF}"/>
              </a:ext>
            </a:extLst>
          </p:cNvPr>
          <p:cNvPicPr>
            <a:picLocks noGrp="1" noChangeAspect="1"/>
          </p:cNvPicPr>
          <p:nvPr>
            <p:ph idx="1"/>
          </p:nvPr>
        </p:nvPicPr>
        <p:blipFill>
          <a:blip r:embed="rId2"/>
          <a:stretch>
            <a:fillRect/>
          </a:stretch>
        </p:blipFill>
        <p:spPr>
          <a:xfrm>
            <a:off x="310159" y="2203253"/>
            <a:ext cx="9083382" cy="3757923"/>
          </a:xfrm>
        </p:spPr>
      </p:pic>
      <p:sp>
        <p:nvSpPr>
          <p:cNvPr id="4" name="CuadroTexto 3">
            <a:extLst>
              <a:ext uri="{FF2B5EF4-FFF2-40B4-BE49-F238E27FC236}">
                <a16:creationId xmlns:a16="http://schemas.microsoft.com/office/drawing/2014/main" xmlns="" id="{E177333E-87CF-F493-909F-020681078593}"/>
              </a:ext>
            </a:extLst>
          </p:cNvPr>
          <p:cNvSpPr txBox="1"/>
          <p:nvPr/>
        </p:nvSpPr>
        <p:spPr>
          <a:xfrm>
            <a:off x="6033540" y="3060492"/>
            <a:ext cx="5458918" cy="2308324"/>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ea typeface="+mn-lt"/>
                <a:cs typeface="+mn-lt"/>
              </a:rPr>
              <a:t>Calidad del Ajuste</a:t>
            </a:r>
            <a:endParaRPr lang="es-ES"/>
          </a:p>
          <a:p>
            <a:endParaRPr lang="es-ES" b="1">
              <a:ea typeface="+mn-lt"/>
              <a:cs typeface="+mn-lt"/>
            </a:endParaRPr>
          </a:p>
          <a:p>
            <a:r>
              <a:rPr lang="es-ES" dirty="0">
                <a:ea typeface="+mn-lt"/>
                <a:cs typeface="+mn-lt"/>
              </a:rPr>
              <a:t>Un R2 ajustado de aproximadamente </a:t>
            </a:r>
            <a:r>
              <a:rPr lang="es-ES" b="1" dirty="0">
                <a:ea typeface="+mn-lt"/>
                <a:cs typeface="+mn-lt"/>
              </a:rPr>
              <a:t>0.40</a:t>
            </a:r>
            <a:r>
              <a:rPr lang="es-ES" dirty="0">
                <a:ea typeface="+mn-lt"/>
                <a:cs typeface="+mn-lt"/>
              </a:rPr>
              <a:t> indica que alrededor del </a:t>
            </a:r>
            <a:r>
              <a:rPr lang="es-ES" b="1" dirty="0">
                <a:ea typeface="+mn-lt"/>
                <a:cs typeface="+mn-lt"/>
              </a:rPr>
              <a:t>40% de la variabilidad</a:t>
            </a:r>
            <a:r>
              <a:rPr lang="es-ES" dirty="0">
                <a:ea typeface="+mn-lt"/>
                <a:cs typeface="+mn-lt"/>
              </a:rPr>
              <a:t> en </a:t>
            </a:r>
            <a:r>
              <a:rPr lang="es-ES" dirty="0" err="1">
                <a:ea typeface="+mn-lt"/>
                <a:cs typeface="+mn-lt"/>
              </a:rPr>
              <a:t>Delta_MontoUSD</a:t>
            </a:r>
            <a:r>
              <a:rPr lang="es-ES" dirty="0">
                <a:ea typeface="+mn-lt"/>
                <a:cs typeface="+mn-lt"/>
              </a:rPr>
              <a:t> es explicada por las cuatro variables rezagadas que se ha incluido en el modelo. Esto sugiere un ajuste moderado.</a:t>
            </a:r>
            <a:endParaRPr lang="es-ES" dirty="0"/>
          </a:p>
          <a:p>
            <a:pPr algn="l"/>
            <a:endParaRPr lang="es-ES"/>
          </a:p>
        </p:txBody>
      </p:sp>
      <p:sp>
        <p:nvSpPr>
          <p:cNvPr id="16" name="Título 1">
            <a:extLst>
              <a:ext uri="{FF2B5EF4-FFF2-40B4-BE49-F238E27FC236}">
                <a16:creationId xmlns:a16="http://schemas.microsoft.com/office/drawing/2014/main" xmlns="" id="{8F2BB09F-4DD3-FDD4-EA6E-5644AC6F1E78}"/>
              </a:ext>
            </a:extLst>
          </p:cNvPr>
          <p:cNvSpPr>
            <a:spLocks noGrp="1"/>
          </p:cNvSpPr>
          <p:nvPr>
            <p:ph type="title"/>
          </p:nvPr>
        </p:nvSpPr>
        <p:spPr>
          <a:xfrm>
            <a:off x="793662" y="386930"/>
            <a:ext cx="10066122" cy="1298448"/>
          </a:xfrm>
        </p:spPr>
        <p:txBody>
          <a:bodyPr vert="horz" lIns="91440" tIns="45720" rIns="91440" bIns="45720" rtlCol="0" anchor="ctr">
            <a:noAutofit/>
          </a:bodyPr>
          <a:lstStyle/>
          <a:p>
            <a:pPr algn="ctr"/>
            <a:r>
              <a:rPr lang="es-ES">
                <a:latin typeface="system-ui"/>
              </a:rPr>
              <a:t>Modelo Autorregresivo de cuarto orden (AR(4))</a:t>
            </a:r>
            <a:endParaRPr lang="es-ES"/>
          </a:p>
        </p:txBody>
      </p:sp>
    </p:spTree>
    <p:extLst>
      <p:ext uri="{BB962C8B-B14F-4D97-AF65-F5344CB8AC3E}">
        <p14:creationId xmlns:p14="http://schemas.microsoft.com/office/powerpoint/2010/main" val="1666843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rcador de contenido 2" descr="Gráfico&#10;&#10;Descripción generada automáticamente">
            <a:extLst>
              <a:ext uri="{FF2B5EF4-FFF2-40B4-BE49-F238E27FC236}">
                <a16:creationId xmlns:a16="http://schemas.microsoft.com/office/drawing/2014/main" xmlns="" id="{6185C733-A1BF-1446-897C-E2BBC4C53435}"/>
              </a:ext>
            </a:extLst>
          </p:cNvPr>
          <p:cNvPicPr>
            <a:picLocks noGrp="1" noChangeAspect="1"/>
          </p:cNvPicPr>
          <p:nvPr>
            <p:ph idx="1"/>
          </p:nvPr>
        </p:nvPicPr>
        <p:blipFill>
          <a:blip r:embed="rId2"/>
          <a:srcRect l="2730" r="-199" b="2"/>
          <a:stretch/>
        </p:blipFill>
        <p:spPr>
          <a:xfrm>
            <a:off x="394" y="2203253"/>
            <a:ext cx="7549339" cy="3992264"/>
          </a:xfrm>
        </p:spPr>
      </p:pic>
      <p:sp>
        <p:nvSpPr>
          <p:cNvPr id="4" name="CuadroTexto 3">
            <a:extLst>
              <a:ext uri="{FF2B5EF4-FFF2-40B4-BE49-F238E27FC236}">
                <a16:creationId xmlns:a16="http://schemas.microsoft.com/office/drawing/2014/main" xmlns="" id="{70BB8D67-5FD4-3492-27BA-384406E04E47}"/>
              </a:ext>
            </a:extLst>
          </p:cNvPr>
          <p:cNvSpPr txBox="1"/>
          <p:nvPr/>
        </p:nvSpPr>
        <p:spPr>
          <a:xfrm>
            <a:off x="7546973" y="2300109"/>
            <a:ext cx="3843169" cy="3785652"/>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dirty="0">
                <a:ea typeface="+mn-lt"/>
                <a:cs typeface="+mn-lt"/>
              </a:rPr>
              <a:t>R2 de 0.38</a:t>
            </a:r>
            <a:r>
              <a:rPr lang="es-ES" sz="1600" dirty="0">
                <a:ea typeface="+mn-lt"/>
                <a:cs typeface="+mn-lt"/>
              </a:rPr>
              <a:t>:</a:t>
            </a:r>
            <a:endParaRPr lang="es-ES" sz="1600" dirty="0"/>
          </a:p>
          <a:p>
            <a:r>
              <a:rPr lang="es-ES" sz="1600" dirty="0">
                <a:ea typeface="+mn-lt"/>
                <a:cs typeface="+mn-lt"/>
              </a:rPr>
              <a:t>Indica que aproximadamente el </a:t>
            </a:r>
            <a:r>
              <a:rPr lang="es-ES" sz="1600" b="1" dirty="0">
                <a:ea typeface="+mn-lt"/>
                <a:cs typeface="+mn-lt"/>
              </a:rPr>
              <a:t>38% de la variabilidad</a:t>
            </a:r>
            <a:r>
              <a:rPr lang="es-ES" sz="1600" dirty="0">
                <a:ea typeface="+mn-lt"/>
                <a:cs typeface="+mn-lt"/>
              </a:rPr>
              <a:t> en </a:t>
            </a:r>
            <a:r>
              <a:rPr lang="es-ES" sz="1600" dirty="0" err="1">
                <a:ea typeface="+mn-lt"/>
                <a:cs typeface="+mn-lt"/>
              </a:rPr>
              <a:t>Delta_MontoUSD</a:t>
            </a:r>
            <a:r>
              <a:rPr lang="es-ES" sz="1600" dirty="0">
                <a:ea typeface="+mn-lt"/>
                <a:cs typeface="+mn-lt"/>
              </a:rPr>
              <a:t> es explicada por las cuatro variables rezagadas. Este es un ajuste moderado, sugiriendo que hay factores adicionales que podrían estar influyendo en los cambios en </a:t>
            </a:r>
            <a:r>
              <a:rPr lang="es-ES" sz="1600" dirty="0" err="1">
                <a:ea typeface="+mn-lt"/>
                <a:cs typeface="+mn-lt"/>
              </a:rPr>
              <a:t>Delta_MontoUSD</a:t>
            </a:r>
            <a:r>
              <a:rPr lang="es-ES" sz="1600" dirty="0">
                <a:ea typeface="+mn-lt"/>
                <a:cs typeface="+mn-lt"/>
              </a:rPr>
              <a:t>.</a:t>
            </a:r>
            <a:endParaRPr lang="es-ES" sz="1600" dirty="0"/>
          </a:p>
          <a:p>
            <a:r>
              <a:rPr lang="es-ES" sz="1600" b="1" dirty="0">
                <a:ea typeface="+mn-lt"/>
                <a:cs typeface="+mn-lt"/>
              </a:rPr>
              <a:t>RMSE de 353715</a:t>
            </a:r>
            <a:r>
              <a:rPr lang="es-ES" sz="1600" dirty="0">
                <a:ea typeface="+mn-lt"/>
                <a:cs typeface="+mn-lt"/>
              </a:rPr>
              <a:t>:</a:t>
            </a:r>
            <a:endParaRPr lang="es-ES" sz="1600" dirty="0"/>
          </a:p>
          <a:p>
            <a:r>
              <a:rPr lang="es-ES" sz="1600" dirty="0">
                <a:ea typeface="+mn-lt"/>
                <a:cs typeface="+mn-lt"/>
              </a:rPr>
              <a:t>Indica que, en promedio, las predicciones del modelo están a </a:t>
            </a:r>
            <a:r>
              <a:rPr lang="es-ES" sz="1600" b="1" dirty="0">
                <a:ea typeface="+mn-lt"/>
                <a:cs typeface="+mn-lt"/>
              </a:rPr>
              <a:t>353715 unidades</a:t>
            </a:r>
            <a:r>
              <a:rPr lang="es-ES" sz="1600" dirty="0">
                <a:ea typeface="+mn-lt"/>
                <a:cs typeface="+mn-lt"/>
              </a:rPr>
              <a:t> de diferencia de los valores reales. Dependiendo del contexto de los datos, este valor puede ser considerado relativamente alto o aceptable. </a:t>
            </a:r>
            <a:endParaRPr lang="es-ES" sz="1600" dirty="0"/>
          </a:p>
        </p:txBody>
      </p:sp>
      <p:sp>
        <p:nvSpPr>
          <p:cNvPr id="7" name="Título 1">
            <a:extLst>
              <a:ext uri="{FF2B5EF4-FFF2-40B4-BE49-F238E27FC236}">
                <a16:creationId xmlns:a16="http://schemas.microsoft.com/office/drawing/2014/main" xmlns="" id="{9A80AF47-BF4B-27B2-42BB-5EF3FEAD1104}"/>
              </a:ext>
            </a:extLst>
          </p:cNvPr>
          <p:cNvSpPr>
            <a:spLocks noGrp="1"/>
          </p:cNvSpPr>
          <p:nvPr/>
        </p:nvSpPr>
        <p:spPr>
          <a:xfrm>
            <a:off x="793662" y="386930"/>
            <a:ext cx="10066122" cy="12984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a:latin typeface="system-ui"/>
              </a:rPr>
              <a:t>Modelo Autorregresivo de cuarto orden (AR(4))</a:t>
            </a:r>
          </a:p>
        </p:txBody>
      </p:sp>
    </p:spTree>
    <p:extLst>
      <p:ext uri="{BB962C8B-B14F-4D97-AF65-F5344CB8AC3E}">
        <p14:creationId xmlns:p14="http://schemas.microsoft.com/office/powerpoint/2010/main" val="83587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rcador de contenido 2" descr="Interfaz de usuario gráfica, Texto, Aplicación, Correo electrónico&#10;&#10;Descripción generada automáticamente">
            <a:extLst>
              <a:ext uri="{FF2B5EF4-FFF2-40B4-BE49-F238E27FC236}">
                <a16:creationId xmlns:a16="http://schemas.microsoft.com/office/drawing/2014/main" xmlns="" id="{E9374BBD-2F69-61DC-310A-2CB52EB8FE8B}"/>
              </a:ext>
            </a:extLst>
          </p:cNvPr>
          <p:cNvPicPr>
            <a:picLocks noGrp="1" noChangeAspect="1"/>
          </p:cNvPicPr>
          <p:nvPr>
            <p:ph idx="1"/>
          </p:nvPr>
        </p:nvPicPr>
        <p:blipFill>
          <a:blip r:embed="rId2"/>
          <a:stretch>
            <a:fillRect/>
          </a:stretch>
        </p:blipFill>
        <p:spPr>
          <a:xfrm>
            <a:off x="150377" y="2269052"/>
            <a:ext cx="10515600" cy="4138820"/>
          </a:xfrm>
        </p:spPr>
      </p:pic>
      <p:sp>
        <p:nvSpPr>
          <p:cNvPr id="4" name="CuadroTexto 3">
            <a:extLst>
              <a:ext uri="{FF2B5EF4-FFF2-40B4-BE49-F238E27FC236}">
                <a16:creationId xmlns:a16="http://schemas.microsoft.com/office/drawing/2014/main" xmlns="" id="{DAF636DD-0A34-8988-542E-E2397A7DD91E}"/>
              </a:ext>
            </a:extLst>
          </p:cNvPr>
          <p:cNvSpPr txBox="1"/>
          <p:nvPr/>
        </p:nvSpPr>
        <p:spPr>
          <a:xfrm>
            <a:off x="3410262" y="3984884"/>
            <a:ext cx="7057868" cy="2031325"/>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mn-lt"/>
                <a:cs typeface="+mn-lt"/>
              </a:rPr>
              <a:t>La tendencia negativa en todos los coeficientes sugiere que a medida que aumentan las diferencias en montos de períodos anteriores, los cambios actuales tienden a ser más bajos. Esto podría indicar un posible efecto de "ajuste" donde los incrementos pasados en las ventas no se traducen en aumentos inmediatos en el rendimiento actual, quizás debido a factores como la saturación del mercado o la necesidad de ajustes.</a:t>
            </a:r>
            <a:endParaRPr lang="es-ES"/>
          </a:p>
        </p:txBody>
      </p:sp>
      <p:sp>
        <p:nvSpPr>
          <p:cNvPr id="7" name="Título 1">
            <a:extLst>
              <a:ext uri="{FF2B5EF4-FFF2-40B4-BE49-F238E27FC236}">
                <a16:creationId xmlns:a16="http://schemas.microsoft.com/office/drawing/2014/main" xmlns="" id="{9A80AF47-BF4B-27B2-42BB-5EF3FEAD1104}"/>
              </a:ext>
            </a:extLst>
          </p:cNvPr>
          <p:cNvSpPr>
            <a:spLocks noGrp="1"/>
          </p:cNvSpPr>
          <p:nvPr/>
        </p:nvSpPr>
        <p:spPr>
          <a:xfrm>
            <a:off x="793662" y="386930"/>
            <a:ext cx="10066122" cy="12984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a:latin typeface="system-ui"/>
              </a:rPr>
              <a:t>Modelo Autorregresivo de cuarto orden (AR(4))</a:t>
            </a:r>
          </a:p>
        </p:txBody>
      </p:sp>
    </p:spTree>
    <p:extLst>
      <p:ext uri="{BB962C8B-B14F-4D97-AF65-F5344CB8AC3E}">
        <p14:creationId xmlns:p14="http://schemas.microsoft.com/office/powerpoint/2010/main" val="1898505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93662" y="386930"/>
            <a:ext cx="10066122" cy="1298448"/>
          </a:xfrm>
        </p:spPr>
        <p:txBody>
          <a:bodyPr vert="horz" lIns="91440" tIns="45720" rIns="91440" bIns="45720" rtlCol="0" anchor="ctr">
            <a:noAutofit/>
          </a:bodyPr>
          <a:lstStyle/>
          <a:p>
            <a:pPr algn="ctr"/>
            <a:r>
              <a:rPr lang="es-ES">
                <a:latin typeface="system-ui"/>
              </a:rPr>
              <a:t>Modelo Autorregresivo de cuarto orden (AR(4))</a:t>
            </a:r>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rcador de contenido 2" descr="Tabla&#10;&#10;Descripción generada automáticamente">
            <a:extLst>
              <a:ext uri="{FF2B5EF4-FFF2-40B4-BE49-F238E27FC236}">
                <a16:creationId xmlns:a16="http://schemas.microsoft.com/office/drawing/2014/main" xmlns="" id="{299E7DB1-667F-BE50-10CD-AF8D060A28DA}"/>
              </a:ext>
            </a:extLst>
          </p:cNvPr>
          <p:cNvPicPr>
            <a:picLocks noGrp="1" noChangeAspect="1"/>
          </p:cNvPicPr>
          <p:nvPr>
            <p:ph idx="1"/>
          </p:nvPr>
        </p:nvPicPr>
        <p:blipFill>
          <a:blip r:embed="rId2"/>
          <a:stretch>
            <a:fillRect/>
          </a:stretch>
        </p:blipFill>
        <p:spPr>
          <a:xfrm>
            <a:off x="332448" y="2391112"/>
            <a:ext cx="9396202" cy="3072011"/>
          </a:xfrm>
        </p:spPr>
      </p:pic>
    </p:spTree>
    <p:extLst>
      <p:ext uri="{BB962C8B-B14F-4D97-AF65-F5344CB8AC3E}">
        <p14:creationId xmlns:p14="http://schemas.microsoft.com/office/powerpoint/2010/main" val="2496678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93662" y="386930"/>
            <a:ext cx="10066122" cy="1298448"/>
          </a:xfrm>
        </p:spPr>
        <p:txBody>
          <a:bodyPr vert="horz" lIns="91440" tIns="45720" rIns="91440" bIns="45720" rtlCol="0" anchor="ctr">
            <a:noAutofit/>
          </a:bodyPr>
          <a:lstStyle/>
          <a:p>
            <a:pPr algn="ctr"/>
            <a:r>
              <a:rPr lang="es-ES">
                <a:latin typeface="system-ui"/>
              </a:rPr>
              <a:t>Modelo Autorregresivo de cuarto orden (AR(4))</a:t>
            </a:r>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rcador de contenido 4">
            <a:extLst>
              <a:ext uri="{FF2B5EF4-FFF2-40B4-BE49-F238E27FC236}">
                <a16:creationId xmlns:a16="http://schemas.microsoft.com/office/drawing/2014/main" xmlns="" id="{03CF1ED0-EA97-5280-D7F8-55732CDBCF31}"/>
              </a:ext>
            </a:extLst>
          </p:cNvPr>
          <p:cNvSpPr>
            <a:spLocks noGrp="1"/>
          </p:cNvSpPr>
          <p:nvPr>
            <p:ph idx="1"/>
          </p:nvPr>
        </p:nvSpPr>
        <p:spPr>
          <a:xfrm>
            <a:off x="467315" y="2203253"/>
            <a:ext cx="10515600" cy="4351338"/>
          </a:xfrm>
        </p:spPr>
        <p:txBody>
          <a:bodyPr vert="horz" lIns="91440" tIns="45720" rIns="91440" bIns="45720" rtlCol="0" anchor="t">
            <a:noAutofit/>
          </a:bodyPr>
          <a:lstStyle/>
          <a:p>
            <a:pPr marL="0" indent="0" algn="just">
              <a:buNone/>
            </a:pPr>
            <a:r>
              <a:rPr lang="es-ES" sz="2000" b="1">
                <a:ea typeface="+mn-lt"/>
                <a:cs typeface="+mn-lt"/>
              </a:rPr>
              <a:t>RMSE</a:t>
            </a:r>
            <a:r>
              <a:rPr lang="es-ES" sz="2000">
                <a:ea typeface="+mn-lt"/>
                <a:cs typeface="+mn-lt"/>
              </a:rPr>
              <a:t>:</a:t>
            </a:r>
            <a:endParaRPr lang="es-ES" sz="2000"/>
          </a:p>
          <a:p>
            <a:pPr marL="0" indent="0" algn="just">
              <a:buNone/>
            </a:pPr>
            <a:r>
              <a:rPr lang="es-ES" sz="2000">
                <a:ea typeface="+mn-lt"/>
                <a:cs typeface="+mn-lt"/>
              </a:rPr>
              <a:t>El RMSE disminuye a medida que avanzas de AR(1) a AR(4), indicando que los modelos más complejos tienden a ajustarse mejor a los datos, aunque las mejoras se vuelven marginales al pasar a AR(4).</a:t>
            </a:r>
            <a:endParaRPr lang="es-ES" sz="2000"/>
          </a:p>
          <a:p>
            <a:pPr marL="0" indent="0" algn="just">
              <a:buNone/>
            </a:pPr>
            <a:r>
              <a:rPr lang="es-ES" sz="2000" b="1">
                <a:ea typeface="+mn-lt"/>
                <a:cs typeface="+mn-lt"/>
              </a:rPr>
              <a:t>R² Ajustado</a:t>
            </a:r>
            <a:r>
              <a:rPr lang="es-ES" sz="2000">
                <a:ea typeface="+mn-lt"/>
                <a:cs typeface="+mn-lt"/>
              </a:rPr>
              <a:t>:</a:t>
            </a:r>
            <a:endParaRPr lang="es-ES" sz="2000"/>
          </a:p>
          <a:p>
            <a:pPr marL="0" indent="0" algn="just">
              <a:buNone/>
            </a:pPr>
            <a:r>
              <a:rPr lang="es-ES" sz="2000">
                <a:ea typeface="+mn-lt"/>
                <a:cs typeface="+mn-lt"/>
              </a:rPr>
              <a:t>El R² ajustado mejora al aumentar el número de rezagos, alcanzando su máximo en AR(3) (0.40997). Esto sugiere que el modelo AR(3) explica mejor la variabilidad en los datos que los otros modelos, aunque AR(4) está muy cerca.</a:t>
            </a:r>
            <a:endParaRPr lang="es-ES" sz="2000"/>
          </a:p>
          <a:p>
            <a:pPr marL="0" indent="0" algn="just">
              <a:buNone/>
            </a:pPr>
            <a:r>
              <a:rPr lang="es-ES" sz="2000" b="1">
                <a:ea typeface="+mn-lt"/>
                <a:cs typeface="+mn-lt"/>
              </a:rPr>
              <a:t>R² Ajustado Predicción</a:t>
            </a:r>
            <a:r>
              <a:rPr lang="es-ES" sz="2000">
                <a:ea typeface="+mn-lt"/>
                <a:cs typeface="+mn-lt"/>
              </a:rPr>
              <a:t>:</a:t>
            </a:r>
            <a:endParaRPr lang="es-ES" sz="2000"/>
          </a:p>
          <a:p>
            <a:pPr marL="0" indent="0" algn="just">
              <a:buNone/>
            </a:pPr>
            <a:r>
              <a:rPr lang="es-ES" sz="2000">
                <a:ea typeface="+mn-lt"/>
                <a:cs typeface="+mn-lt"/>
              </a:rPr>
              <a:t>El R² ajustado predicción muestra una tendencia similar, aunque no mejora tanto como el R² ajustado. Esto podría indicar que la complejidad del modelo no se traduce necesariamente en un mejor rendimiento en datos no vistos.</a:t>
            </a:r>
            <a:endParaRPr lang="es-ES" sz="2000"/>
          </a:p>
          <a:p>
            <a:endParaRPr lang="es-ES" sz="2400"/>
          </a:p>
        </p:txBody>
      </p:sp>
    </p:spTree>
    <p:extLst>
      <p:ext uri="{BB962C8B-B14F-4D97-AF65-F5344CB8AC3E}">
        <p14:creationId xmlns:p14="http://schemas.microsoft.com/office/powerpoint/2010/main" val="3316836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93662" y="386930"/>
            <a:ext cx="10066122" cy="1298448"/>
          </a:xfrm>
        </p:spPr>
        <p:txBody>
          <a:bodyPr vert="horz" lIns="91440" tIns="45720" rIns="91440" bIns="45720" rtlCol="0" anchor="ctr">
            <a:noAutofit/>
          </a:bodyPr>
          <a:lstStyle/>
          <a:p>
            <a:pPr algn="ctr"/>
            <a:r>
              <a:rPr lang="es-ES" sz="4000" dirty="0">
                <a:latin typeface="Aptos Display"/>
              </a:rPr>
              <a:t>Modelo Autorregresivo de primer orden a cuarto orden (AR(1), … ,AR(4))</a:t>
            </a:r>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rcador de contenido 4">
            <a:extLst>
              <a:ext uri="{FF2B5EF4-FFF2-40B4-BE49-F238E27FC236}">
                <a16:creationId xmlns:a16="http://schemas.microsoft.com/office/drawing/2014/main" xmlns="" id="{03CF1ED0-EA97-5280-D7F8-55732CDBCF31}"/>
              </a:ext>
            </a:extLst>
          </p:cNvPr>
          <p:cNvSpPr>
            <a:spLocks noGrp="1"/>
          </p:cNvSpPr>
          <p:nvPr>
            <p:ph idx="1"/>
          </p:nvPr>
        </p:nvSpPr>
        <p:spPr>
          <a:xfrm>
            <a:off x="464389" y="2199436"/>
            <a:ext cx="10515600" cy="3771409"/>
          </a:xfrm>
        </p:spPr>
        <p:txBody>
          <a:bodyPr vert="horz" lIns="91440" tIns="45720" rIns="91440" bIns="45720" rtlCol="0" anchor="t">
            <a:normAutofit/>
          </a:bodyPr>
          <a:lstStyle/>
          <a:p>
            <a:pPr marL="0" indent="0" algn="just">
              <a:buNone/>
            </a:pPr>
            <a:r>
              <a:rPr lang="es-ES" b="1" u="sng" dirty="0"/>
              <a:t>Conclusiones:</a:t>
            </a:r>
            <a:endParaRPr lang="es-ES" b="1" dirty="0"/>
          </a:p>
          <a:p>
            <a:pPr marL="0" indent="0" algn="just">
              <a:buNone/>
            </a:pPr>
            <a:r>
              <a:rPr lang="es-ES" sz="2400" b="1" dirty="0">
                <a:ea typeface="+mn-lt"/>
                <a:cs typeface="+mn-lt"/>
              </a:rPr>
              <a:t>Modelo Sugerido</a:t>
            </a:r>
            <a:r>
              <a:rPr lang="es-ES" sz="2400" dirty="0">
                <a:ea typeface="+mn-lt"/>
                <a:cs typeface="+mn-lt"/>
              </a:rPr>
              <a:t>: Basado en estos resultados, el modelo AR(3) es el más balanceado, logrando un buen ajuste sin ser excesivamente complejo.</a:t>
            </a:r>
            <a:endParaRPr lang="es-ES" sz="2400" dirty="0"/>
          </a:p>
          <a:p>
            <a:pPr marL="0" indent="0" algn="just">
              <a:buNone/>
            </a:pPr>
            <a:r>
              <a:rPr lang="es-ES" sz="2400" b="1" dirty="0">
                <a:ea typeface="+mn-lt"/>
                <a:cs typeface="+mn-lt"/>
              </a:rPr>
              <a:t>Consideraciones adicionales</a:t>
            </a:r>
            <a:r>
              <a:rPr lang="es-ES" sz="2400" dirty="0">
                <a:ea typeface="+mn-lt"/>
                <a:cs typeface="+mn-lt"/>
              </a:rPr>
              <a:t>: Si se desea optimizar aún más el modelo, se podría explorar la inclusión de otras variables predictoras o realizar un análisis de errores para entender mejor las limitaciones de los modelos actuales.</a:t>
            </a:r>
          </a:p>
          <a:p>
            <a:pPr marL="0" indent="0" algn="just">
              <a:buNone/>
            </a:pPr>
            <a:r>
              <a:rPr lang="es-ES" sz="2400" dirty="0">
                <a:ea typeface="+mn-lt"/>
                <a:cs typeface="+mn-lt"/>
              </a:rPr>
              <a:t>Estas otras variables pudiesen ser PIB por país, ratio promedio de moneda con dólar e inflación.</a:t>
            </a:r>
          </a:p>
        </p:txBody>
      </p:sp>
    </p:spTree>
    <p:extLst>
      <p:ext uri="{BB962C8B-B14F-4D97-AF65-F5344CB8AC3E}">
        <p14:creationId xmlns:p14="http://schemas.microsoft.com/office/powerpoint/2010/main" val="3112276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19D32F93-50AC-4C46-A5DB-291C60DDB7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Movilidad IDS UDD">
            <a:extLst>
              <a:ext uri="{FF2B5EF4-FFF2-40B4-BE49-F238E27FC236}">
                <a16:creationId xmlns:a16="http://schemas.microsoft.com/office/drawing/2014/main" xmlns="" id="{6E3409CF-8847-357E-64E7-761105347DFF}"/>
              </a:ext>
            </a:extLst>
          </p:cNvPr>
          <p:cNvPicPr>
            <a:picLocks noChangeAspect="1"/>
          </p:cNvPicPr>
          <p:nvPr/>
        </p:nvPicPr>
        <p:blipFill>
          <a:blip r:embed="rId2"/>
          <a:stretch>
            <a:fillRect/>
          </a:stretch>
        </p:blipFill>
        <p:spPr>
          <a:xfrm>
            <a:off x="642322" y="811996"/>
            <a:ext cx="6752303" cy="1030705"/>
          </a:xfrm>
          <a:prstGeom prst="rect">
            <a:avLst/>
          </a:prstGeom>
        </p:spPr>
      </p:pic>
      <p:sp>
        <p:nvSpPr>
          <p:cNvPr id="11" name="Right Triangle 10">
            <a:extLst>
              <a:ext uri="{FF2B5EF4-FFF2-40B4-BE49-F238E27FC236}">
                <a16:creationId xmlns:a16="http://schemas.microsoft.com/office/drawing/2014/main" xmlns="" id="{827DC2C4-B485-428A-BF4A-472D2967F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E04B5EB-F158-4507-90DD-BD23620C7C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1174285" y="2465717"/>
            <a:ext cx="8936049" cy="865041"/>
          </a:xfrm>
        </p:spPr>
        <p:txBody>
          <a:bodyPr anchor="b">
            <a:normAutofit fontScale="90000"/>
          </a:bodyPr>
          <a:lstStyle/>
          <a:p>
            <a:pPr algn="l"/>
            <a:r>
              <a:rPr lang="es-ES"/>
              <a:t>Análisis de datos</a:t>
            </a:r>
          </a:p>
        </p:txBody>
      </p:sp>
      <p:sp>
        <p:nvSpPr>
          <p:cNvPr id="3" name="Subtítulo 2"/>
          <p:cNvSpPr>
            <a:spLocks noGrp="1"/>
          </p:cNvSpPr>
          <p:nvPr>
            <p:ph type="subTitle" idx="1"/>
          </p:nvPr>
        </p:nvSpPr>
        <p:spPr>
          <a:xfrm>
            <a:off x="1289303" y="3330758"/>
            <a:ext cx="7292544" cy="2492824"/>
          </a:xfrm>
        </p:spPr>
        <p:txBody>
          <a:bodyPr vert="horz" lIns="91440" tIns="45720" rIns="91440" bIns="45720" rtlCol="0" anchor="t">
            <a:normAutofit fontScale="92500" lnSpcReduction="10000"/>
          </a:bodyPr>
          <a:lstStyle/>
          <a:p>
            <a:pPr algn="l"/>
            <a:r>
              <a:rPr lang="es-ES" sz="2600" b="1"/>
              <a:t>Tarea 4</a:t>
            </a:r>
          </a:p>
          <a:p>
            <a:pPr algn="l"/>
            <a:r>
              <a:rPr lang="es-ES"/>
              <a:t>Integrantes: </a:t>
            </a:r>
          </a:p>
          <a:p>
            <a:pPr marL="342900" indent="-342900" algn="l">
              <a:buChar char="•"/>
            </a:pPr>
            <a:r>
              <a:rPr lang="es-ES" err="1"/>
              <a:t>Mariangel</a:t>
            </a:r>
            <a:r>
              <a:rPr lang="es-ES"/>
              <a:t> Arrieta</a:t>
            </a:r>
          </a:p>
          <a:p>
            <a:pPr marL="342900" indent="-342900" algn="l">
              <a:buChar char="•"/>
            </a:pPr>
            <a:r>
              <a:rPr lang="es-ES"/>
              <a:t>Giuseppe </a:t>
            </a:r>
            <a:r>
              <a:rPr lang="es-ES" err="1"/>
              <a:t>Lavarello</a:t>
            </a:r>
          </a:p>
          <a:p>
            <a:pPr marL="342900" indent="-342900" algn="l">
              <a:buChar char="•"/>
            </a:pPr>
            <a:r>
              <a:rPr lang="es-ES"/>
              <a:t>Ingrid Solís</a:t>
            </a:r>
          </a:p>
          <a:p>
            <a:pPr marL="342900" indent="-342900" algn="l">
              <a:buChar char="•"/>
            </a:pPr>
            <a:r>
              <a:rPr lang="es-ES"/>
              <a:t>Rosario Valderrama</a:t>
            </a:r>
          </a:p>
        </p:txBody>
      </p:sp>
    </p:spTree>
    <p:extLst>
      <p:ext uri="{BB962C8B-B14F-4D97-AF65-F5344CB8AC3E}">
        <p14:creationId xmlns:p14="http://schemas.microsoft.com/office/powerpoint/2010/main" val="2962995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93662" y="386930"/>
            <a:ext cx="10066122" cy="1298448"/>
          </a:xfrm>
        </p:spPr>
        <p:txBody>
          <a:bodyPr anchor="b">
            <a:normAutofit/>
          </a:bodyPr>
          <a:lstStyle/>
          <a:p>
            <a:r>
              <a:rPr lang="es-ES" sz="4800" dirty="0"/>
              <a:t>Limpieza de datos</a:t>
            </a:r>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rcador de contenido 2">
            <a:extLst>
              <a:ext uri="{FF2B5EF4-FFF2-40B4-BE49-F238E27FC236}">
                <a16:creationId xmlns:a16="http://schemas.microsoft.com/office/drawing/2014/main" xmlns="" id="{3A1A5121-AC28-E44E-E23F-AFE08D406A9F}"/>
              </a:ext>
            </a:extLst>
          </p:cNvPr>
          <p:cNvPicPr>
            <a:picLocks noGrp="1" noChangeAspect="1"/>
          </p:cNvPicPr>
          <p:nvPr>
            <p:ph idx="1"/>
          </p:nvPr>
        </p:nvPicPr>
        <p:blipFill>
          <a:blip r:embed="rId2"/>
          <a:stretch>
            <a:fillRect/>
          </a:stretch>
        </p:blipFill>
        <p:spPr>
          <a:xfrm>
            <a:off x="369219" y="2206365"/>
            <a:ext cx="5097905" cy="3855579"/>
          </a:xfrm>
        </p:spPr>
      </p:pic>
      <p:sp>
        <p:nvSpPr>
          <p:cNvPr id="5" name="Flecha: hacia la izquierda 4">
            <a:extLst>
              <a:ext uri="{FF2B5EF4-FFF2-40B4-BE49-F238E27FC236}">
                <a16:creationId xmlns:a16="http://schemas.microsoft.com/office/drawing/2014/main" xmlns="" id="{9237E091-C295-3CF3-7EE7-C6361C9CF87F}"/>
              </a:ext>
            </a:extLst>
          </p:cNvPr>
          <p:cNvSpPr/>
          <p:nvPr/>
        </p:nvSpPr>
        <p:spPr>
          <a:xfrm rot="10800000">
            <a:off x="5250740" y="4061074"/>
            <a:ext cx="504000" cy="55199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Marcador de contenido 2">
            <a:extLst>
              <a:ext uri="{FF2B5EF4-FFF2-40B4-BE49-F238E27FC236}">
                <a16:creationId xmlns:a16="http://schemas.microsoft.com/office/drawing/2014/main" xmlns="" id="{A3E1CF9C-E20B-97DA-BE83-C6E31573DC6D}"/>
              </a:ext>
            </a:extLst>
          </p:cNvPr>
          <p:cNvPicPr>
            <a:picLocks noChangeAspect="1"/>
          </p:cNvPicPr>
          <p:nvPr/>
        </p:nvPicPr>
        <p:blipFill>
          <a:blip r:embed="rId3"/>
          <a:stretch>
            <a:fillRect/>
          </a:stretch>
        </p:blipFill>
        <p:spPr>
          <a:xfrm>
            <a:off x="5842846" y="2203079"/>
            <a:ext cx="5443221" cy="3911279"/>
          </a:xfrm>
          <a:prstGeom prst="rect">
            <a:avLst/>
          </a:prstGeom>
        </p:spPr>
      </p:pic>
      <p:sp>
        <p:nvSpPr>
          <p:cNvPr id="7" name="CuadroTexto 6">
            <a:extLst>
              <a:ext uri="{FF2B5EF4-FFF2-40B4-BE49-F238E27FC236}">
                <a16:creationId xmlns:a16="http://schemas.microsoft.com/office/drawing/2014/main" xmlns="" id="{66486CE3-D68E-8E03-34D7-D67870E727C2}"/>
              </a:ext>
            </a:extLst>
          </p:cNvPr>
          <p:cNvSpPr txBox="1"/>
          <p:nvPr/>
        </p:nvSpPr>
        <p:spPr>
          <a:xfrm>
            <a:off x="9051681" y="4841264"/>
            <a:ext cx="2736000" cy="1477328"/>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Se decide eliminar la variable cosecha dado que se busca determinar la venta global y no por detalle de producto.</a:t>
            </a:r>
          </a:p>
        </p:txBody>
      </p:sp>
    </p:spTree>
    <p:extLst>
      <p:ext uri="{BB962C8B-B14F-4D97-AF65-F5344CB8AC3E}">
        <p14:creationId xmlns:p14="http://schemas.microsoft.com/office/powerpoint/2010/main" val="740260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93662" y="386930"/>
            <a:ext cx="10066122" cy="1298448"/>
          </a:xfrm>
        </p:spPr>
        <p:txBody>
          <a:bodyPr anchor="b">
            <a:normAutofit/>
          </a:bodyPr>
          <a:lstStyle/>
          <a:p>
            <a:r>
              <a:rPr lang="es-ES" sz="4800" dirty="0" err="1"/>
              <a:t>Feature</a:t>
            </a:r>
            <a:r>
              <a:rPr lang="es-ES" sz="4800" dirty="0"/>
              <a:t> </a:t>
            </a:r>
            <a:r>
              <a:rPr lang="es-ES" sz="4800" dirty="0" err="1"/>
              <a:t>Engineering</a:t>
            </a:r>
            <a:endParaRPr lang="es-ES" dirty="0"/>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rcador de contenido 2" descr="Interfaz de usuario gráfica, Texto&#10;&#10;Descripción generada automáticamente">
            <a:extLst>
              <a:ext uri="{FF2B5EF4-FFF2-40B4-BE49-F238E27FC236}">
                <a16:creationId xmlns:a16="http://schemas.microsoft.com/office/drawing/2014/main" xmlns="" id="{3EE1CC92-7B93-9BD6-CF09-DB9EDBF73922}"/>
              </a:ext>
            </a:extLst>
          </p:cNvPr>
          <p:cNvPicPr>
            <a:picLocks noGrp="1" noChangeAspect="1"/>
          </p:cNvPicPr>
          <p:nvPr>
            <p:ph idx="1"/>
          </p:nvPr>
        </p:nvPicPr>
        <p:blipFill>
          <a:blip r:embed="rId2"/>
          <a:stretch>
            <a:fillRect/>
          </a:stretch>
        </p:blipFill>
        <p:spPr>
          <a:xfrm>
            <a:off x="494235" y="2208021"/>
            <a:ext cx="3940767" cy="4274260"/>
          </a:xfrm>
        </p:spPr>
      </p:pic>
      <p:sp>
        <p:nvSpPr>
          <p:cNvPr id="6" name="CuadroTexto 5">
            <a:extLst>
              <a:ext uri="{FF2B5EF4-FFF2-40B4-BE49-F238E27FC236}">
                <a16:creationId xmlns:a16="http://schemas.microsoft.com/office/drawing/2014/main" xmlns="" id="{1D876AA5-C366-B6A3-AEF6-8F75089A1554}"/>
              </a:ext>
            </a:extLst>
          </p:cNvPr>
          <p:cNvSpPr txBox="1"/>
          <p:nvPr/>
        </p:nvSpPr>
        <p:spPr>
          <a:xfrm>
            <a:off x="6238756" y="3539598"/>
            <a:ext cx="3699283" cy="2031325"/>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dirty="0"/>
              <a:t>La eliminación d</a:t>
            </a:r>
            <a:r>
              <a:rPr lang="es-ES" dirty="0">
                <a:ea typeface="+mn-lt"/>
                <a:cs typeface="+mn-lt"/>
              </a:rPr>
              <a:t>el campo '</a:t>
            </a:r>
            <a:r>
              <a:rPr lang="es-ES" dirty="0" err="1">
                <a:ea typeface="+mn-lt"/>
                <a:cs typeface="+mn-lt"/>
              </a:rPr>
              <a:t>MontoCLP</a:t>
            </a:r>
            <a:r>
              <a:rPr lang="es-ES" dirty="0">
                <a:ea typeface="+mn-lt"/>
                <a:cs typeface="+mn-lt"/>
              </a:rPr>
              <a:t> </a:t>
            </a:r>
            <a:r>
              <a:rPr lang="es-MX" dirty="0"/>
              <a:t>se realiza para mejorar el rendimiento del modelo, reducir la dimensionalidad y conservar solo las variables que contienen información útil.</a:t>
            </a:r>
            <a:endParaRPr lang="es-ES" dirty="0">
              <a:ea typeface="+mn-lt"/>
              <a:cs typeface="+mn-lt"/>
            </a:endParaRPr>
          </a:p>
          <a:p>
            <a:endParaRPr lang="es-ES" dirty="0"/>
          </a:p>
        </p:txBody>
      </p:sp>
    </p:spTree>
    <p:extLst>
      <p:ext uri="{BB962C8B-B14F-4D97-AF65-F5344CB8AC3E}">
        <p14:creationId xmlns:p14="http://schemas.microsoft.com/office/powerpoint/2010/main" val="3953992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93662" y="386930"/>
            <a:ext cx="10066122" cy="1298448"/>
          </a:xfrm>
        </p:spPr>
        <p:txBody>
          <a:bodyPr anchor="b">
            <a:normAutofit/>
          </a:bodyPr>
          <a:lstStyle/>
          <a:p>
            <a:r>
              <a:rPr lang="es-ES" sz="4800" dirty="0" err="1"/>
              <a:t>Feature</a:t>
            </a:r>
            <a:r>
              <a:rPr lang="es-ES" sz="4800" dirty="0"/>
              <a:t> </a:t>
            </a:r>
            <a:r>
              <a:rPr lang="es-ES" sz="4800" dirty="0" err="1"/>
              <a:t>Engineering</a:t>
            </a:r>
            <a:endParaRPr lang="es-ES" dirty="0"/>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rcador de contenido 2">
            <a:extLst>
              <a:ext uri="{FF2B5EF4-FFF2-40B4-BE49-F238E27FC236}">
                <a16:creationId xmlns:a16="http://schemas.microsoft.com/office/drawing/2014/main" xmlns="" id="{564EFBF3-6AEE-3325-410B-D1BE7C27A501}"/>
              </a:ext>
            </a:extLst>
          </p:cNvPr>
          <p:cNvPicPr>
            <a:picLocks noGrp="1" noChangeAspect="1"/>
          </p:cNvPicPr>
          <p:nvPr>
            <p:ph idx="1"/>
          </p:nvPr>
        </p:nvPicPr>
        <p:blipFill>
          <a:blip r:embed="rId2"/>
          <a:stretch>
            <a:fillRect/>
          </a:stretch>
        </p:blipFill>
        <p:spPr>
          <a:xfrm>
            <a:off x="335977" y="2199437"/>
            <a:ext cx="5354556" cy="4277255"/>
          </a:xfrm>
        </p:spPr>
      </p:pic>
      <p:sp>
        <p:nvSpPr>
          <p:cNvPr id="6" name="CuadroTexto 5">
            <a:extLst>
              <a:ext uri="{FF2B5EF4-FFF2-40B4-BE49-F238E27FC236}">
                <a16:creationId xmlns:a16="http://schemas.microsoft.com/office/drawing/2014/main" xmlns="" id="{D8FEB9AF-154A-D863-2B09-ABCDAE644F70}"/>
              </a:ext>
            </a:extLst>
          </p:cNvPr>
          <p:cNvSpPr txBox="1"/>
          <p:nvPr/>
        </p:nvSpPr>
        <p:spPr>
          <a:xfrm>
            <a:off x="6336611" y="3390964"/>
            <a:ext cx="4676943" cy="1754326"/>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ea typeface="+mn-lt"/>
                <a:cs typeface="+mn-lt"/>
              </a:rPr>
              <a:t>Se crea la variable 'período’ a partir de las variables 'año' y 'mes’ contendrá información sobre el momento en que se realizó cada venta en el registro que compone el conjunto de datos.</a:t>
            </a:r>
          </a:p>
          <a:p>
            <a:endParaRPr lang="es-ES" dirty="0"/>
          </a:p>
        </p:txBody>
      </p:sp>
    </p:spTree>
    <p:extLst>
      <p:ext uri="{BB962C8B-B14F-4D97-AF65-F5344CB8AC3E}">
        <p14:creationId xmlns:p14="http://schemas.microsoft.com/office/powerpoint/2010/main" val="47431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93662" y="386930"/>
            <a:ext cx="10066122" cy="1298448"/>
          </a:xfrm>
        </p:spPr>
        <p:txBody>
          <a:bodyPr anchor="b">
            <a:normAutofit/>
          </a:bodyPr>
          <a:lstStyle/>
          <a:p>
            <a:r>
              <a:rPr lang="es-ES" sz="4800" dirty="0" err="1"/>
              <a:t>Feature</a:t>
            </a:r>
            <a:r>
              <a:rPr lang="es-ES" sz="4800" dirty="0"/>
              <a:t> </a:t>
            </a:r>
            <a:r>
              <a:rPr lang="es-ES" sz="4800" dirty="0" err="1"/>
              <a:t>Engineering</a:t>
            </a:r>
            <a:endParaRPr lang="es-ES" sz="4800" dirty="0"/>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arcador de contenido 5" descr="Texto&#10;&#10;Descripción generada automáticamente">
            <a:extLst>
              <a:ext uri="{FF2B5EF4-FFF2-40B4-BE49-F238E27FC236}">
                <a16:creationId xmlns:a16="http://schemas.microsoft.com/office/drawing/2014/main" xmlns="" id="{AF3D525F-E7EB-D60C-E11D-AB64A3935D4F}"/>
              </a:ext>
            </a:extLst>
          </p:cNvPr>
          <p:cNvPicPr>
            <a:picLocks noGrp="1" noChangeAspect="1"/>
          </p:cNvPicPr>
          <p:nvPr>
            <p:ph idx="1"/>
          </p:nvPr>
        </p:nvPicPr>
        <p:blipFill>
          <a:blip r:embed="rId2"/>
          <a:srcRect l="77" t="-283" r="236" b="50708"/>
          <a:stretch/>
        </p:blipFill>
        <p:spPr>
          <a:xfrm>
            <a:off x="365594" y="2386342"/>
            <a:ext cx="6072716" cy="2513566"/>
          </a:xfrm>
        </p:spPr>
      </p:pic>
      <p:sp>
        <p:nvSpPr>
          <p:cNvPr id="8" name="CuadroTexto 7">
            <a:extLst>
              <a:ext uri="{FF2B5EF4-FFF2-40B4-BE49-F238E27FC236}">
                <a16:creationId xmlns:a16="http://schemas.microsoft.com/office/drawing/2014/main" xmlns="" id="{EFF7AAE5-4ADD-BD8E-8195-49479444F7D1}"/>
              </a:ext>
            </a:extLst>
          </p:cNvPr>
          <p:cNvSpPr txBox="1"/>
          <p:nvPr/>
        </p:nvSpPr>
        <p:spPr>
          <a:xfrm>
            <a:off x="5282080" y="4779389"/>
            <a:ext cx="5668980" cy="923330"/>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ea typeface="+mn-lt"/>
                <a:cs typeface="+mn-lt"/>
              </a:rPr>
              <a:t>Se incluye la variable 'fecha' en el conjunto de datos a partir de la variable 'período’ y cuyo intervalo de </a:t>
            </a:r>
            <a:r>
              <a:rPr lang="es-ES" b="1" dirty="0">
                <a:ea typeface="+mn-lt"/>
                <a:cs typeface="+mn-lt"/>
              </a:rPr>
              <a:t>tiempo es constante.</a:t>
            </a:r>
            <a:endParaRPr lang="es-ES" b="1" dirty="0"/>
          </a:p>
        </p:txBody>
      </p:sp>
    </p:spTree>
    <p:extLst>
      <p:ext uri="{BB962C8B-B14F-4D97-AF65-F5344CB8AC3E}">
        <p14:creationId xmlns:p14="http://schemas.microsoft.com/office/powerpoint/2010/main" val="831250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793662" y="386930"/>
            <a:ext cx="10182538" cy="1330198"/>
          </a:xfrm>
        </p:spPr>
        <p:txBody>
          <a:bodyPr anchor="b">
            <a:normAutofit/>
          </a:bodyPr>
          <a:lstStyle/>
          <a:p>
            <a:r>
              <a:rPr lang="es-ES" sz="4300" dirty="0"/>
              <a:t>Análisis cualitativo </a:t>
            </a:r>
            <a:br>
              <a:rPr lang="es-ES" sz="4300" dirty="0"/>
            </a:br>
            <a:r>
              <a:rPr lang="es-ES" sz="2800" dirty="0"/>
              <a:t>Ventas totales por mes</a:t>
            </a:r>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Gráfico&#10;&#10;Descripción generada automáticamente">
            <a:extLst>
              <a:ext uri="{FF2B5EF4-FFF2-40B4-BE49-F238E27FC236}">
                <a16:creationId xmlns:a16="http://schemas.microsoft.com/office/drawing/2014/main" xmlns="" id="{B323C06D-217C-7F16-F260-764B3E5D5CB9}"/>
              </a:ext>
            </a:extLst>
          </p:cNvPr>
          <p:cNvPicPr>
            <a:picLocks noGrp="1" noChangeAspect="1"/>
          </p:cNvPicPr>
          <p:nvPr>
            <p:ph idx="1"/>
          </p:nvPr>
        </p:nvPicPr>
        <p:blipFill>
          <a:blip r:embed="rId2"/>
          <a:srcRect l="1654" t="103" r="-184"/>
          <a:stretch/>
        </p:blipFill>
        <p:spPr>
          <a:xfrm>
            <a:off x="-1916" y="2637237"/>
            <a:ext cx="6965317" cy="3398160"/>
          </a:xfrm>
        </p:spPr>
      </p:pic>
      <p:sp>
        <p:nvSpPr>
          <p:cNvPr id="8" name="CuadroTexto 7">
            <a:extLst>
              <a:ext uri="{FF2B5EF4-FFF2-40B4-BE49-F238E27FC236}">
                <a16:creationId xmlns:a16="http://schemas.microsoft.com/office/drawing/2014/main" xmlns="" id="{88077398-25AA-D5BA-5EF0-3F10C39672F7}"/>
              </a:ext>
            </a:extLst>
          </p:cNvPr>
          <p:cNvSpPr txBox="1"/>
          <p:nvPr/>
        </p:nvSpPr>
        <p:spPr>
          <a:xfrm>
            <a:off x="7044994" y="2495967"/>
            <a:ext cx="4409599" cy="3539430"/>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600" i="1" dirty="0">
                <a:latin typeface="system-ui"/>
              </a:rPr>
              <a:t>Tendencia: Hay una tendencia al alza entre el 2004 y el año 2012, y una a la baja entre el año 2018 y 2024.</a:t>
            </a:r>
          </a:p>
          <a:p>
            <a:endParaRPr lang="es-ES" sz="1600" i="1" dirty="0">
              <a:latin typeface="system-ui"/>
            </a:endParaRPr>
          </a:p>
          <a:p>
            <a:pPr marL="285750" indent="-285750">
              <a:buFont typeface="Arial"/>
              <a:buChar char="•"/>
            </a:pPr>
            <a:r>
              <a:rPr lang="es-ES" sz="1600" i="1" dirty="0">
                <a:latin typeface="system-ui"/>
                <a:ea typeface="system-ui"/>
                <a:cs typeface="system-ui"/>
              </a:rPr>
              <a:t>Varianza: </a:t>
            </a:r>
            <a:r>
              <a:rPr lang="es-ES" sz="1600" dirty="0">
                <a:latin typeface="system-ui"/>
                <a:ea typeface="system-ui"/>
                <a:cs typeface="system-ui"/>
              </a:rPr>
              <a:t>La varianza parece aumentar y luego disminuir en diferentes partes de la serie. En un periodo (2008-2012) las fluctuaciones parecen ser más amplias, mientras que en otras épocas (2016-2018) las ventas parecen estabilizarse un poco. </a:t>
            </a:r>
          </a:p>
          <a:p>
            <a:endParaRPr lang="es-ES" sz="1600" i="1" dirty="0">
              <a:latin typeface="system-ui"/>
              <a:ea typeface="system-ui"/>
              <a:cs typeface="system-ui"/>
            </a:endParaRPr>
          </a:p>
          <a:p>
            <a:pPr marL="285750" indent="-285750" algn="just">
              <a:buFont typeface="Arial"/>
              <a:buChar char="•"/>
            </a:pPr>
            <a:r>
              <a:rPr lang="es-ES" sz="1600" i="1" dirty="0">
                <a:latin typeface="system-ui"/>
                <a:ea typeface="system-ui"/>
                <a:cs typeface="system-ui"/>
              </a:rPr>
              <a:t>Estacionalidad:</a:t>
            </a:r>
            <a:r>
              <a:rPr lang="es-ES" sz="1600" dirty="0">
                <a:latin typeface="system-ui"/>
                <a:ea typeface="system-ui"/>
                <a:cs typeface="system-ui"/>
              </a:rPr>
              <a:t> Es probable que haya estacionalidad, ya que hay picos recurrentes en intervalos regulares. </a:t>
            </a:r>
            <a:endParaRPr lang="es-ES" sz="1600" dirty="0">
              <a:latin typeface="system-ui"/>
            </a:endParaRPr>
          </a:p>
        </p:txBody>
      </p:sp>
    </p:spTree>
    <p:extLst>
      <p:ext uri="{BB962C8B-B14F-4D97-AF65-F5344CB8AC3E}">
        <p14:creationId xmlns:p14="http://schemas.microsoft.com/office/powerpoint/2010/main" val="3922456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9A80AF47-BF4B-27B2-42BB-5EF3FEAD1104}"/>
              </a:ext>
            </a:extLst>
          </p:cNvPr>
          <p:cNvSpPr>
            <a:spLocks noGrp="1"/>
          </p:cNvSpPr>
          <p:nvPr>
            <p:ph type="title"/>
          </p:nvPr>
        </p:nvSpPr>
        <p:spPr>
          <a:xfrm>
            <a:off x="435443" y="282352"/>
            <a:ext cx="10182538" cy="1330198"/>
          </a:xfrm>
        </p:spPr>
        <p:txBody>
          <a:bodyPr anchor="b">
            <a:normAutofit/>
          </a:bodyPr>
          <a:lstStyle/>
          <a:p>
            <a:pPr algn="ctr"/>
            <a:r>
              <a:rPr lang="es-ES" sz="4800" dirty="0"/>
              <a:t>Series Temporales</a:t>
            </a:r>
            <a:endParaRPr lang="es-ES" sz="4000" dirty="0"/>
          </a:p>
        </p:txBody>
      </p:sp>
      <p:sp>
        <p:nvSpPr>
          <p:cNvPr id="11" name="Rectangle 10">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xmlns="" id="{AA9FD26E-3C18-AC22-2489-3825B031914E}"/>
              </a:ext>
            </a:extLst>
          </p:cNvPr>
          <p:cNvSpPr txBox="1"/>
          <p:nvPr/>
        </p:nvSpPr>
        <p:spPr>
          <a:xfrm>
            <a:off x="2290713" y="3754291"/>
            <a:ext cx="6853287" cy="369332"/>
          </a:xfrm>
          <a:prstGeom prst="rect">
            <a:avLst/>
          </a:prstGeom>
          <a:noFill/>
        </p:spPr>
        <p:txBody>
          <a:bodyPr wrap="square">
            <a:spAutoFit/>
          </a:bodyPr>
          <a:lstStyle/>
          <a:p>
            <a:r>
              <a:rPr lang="es-MX" b="1" dirty="0"/>
              <a:t>Objetivo: </a:t>
            </a:r>
            <a:r>
              <a:rPr lang="es-MX" dirty="0"/>
              <a:t>Modelar el valor de las ventas (en dólares) en el tiempo t.</a:t>
            </a:r>
            <a:endParaRPr lang="es-CL" dirty="0"/>
          </a:p>
        </p:txBody>
      </p:sp>
    </p:spTree>
    <p:extLst>
      <p:ext uri="{BB962C8B-B14F-4D97-AF65-F5344CB8AC3E}">
        <p14:creationId xmlns:p14="http://schemas.microsoft.com/office/powerpoint/2010/main" val="120708208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118</TotalTime>
  <Words>2002</Words>
  <Application>Microsoft Office PowerPoint</Application>
  <PresentationFormat>Personalizado</PresentationFormat>
  <Paragraphs>166</Paragraphs>
  <Slides>37</Slides>
  <Notes>0</Notes>
  <HiddenSlides>1</HiddenSlides>
  <MMClips>0</MMClips>
  <ScaleCrop>false</ScaleCrop>
  <HeadingPairs>
    <vt:vector size="4" baseType="variant">
      <vt:variant>
        <vt:lpstr>Tema</vt:lpstr>
      </vt:variant>
      <vt:variant>
        <vt:i4>1</vt:i4>
      </vt:variant>
      <vt:variant>
        <vt:lpstr>Títulos de diapositiva</vt:lpstr>
      </vt:variant>
      <vt:variant>
        <vt:i4>37</vt:i4>
      </vt:variant>
    </vt:vector>
  </HeadingPairs>
  <TitlesOfParts>
    <vt:vector size="38" baseType="lpstr">
      <vt:lpstr>Tema de Office</vt:lpstr>
      <vt:lpstr>Análisis de datos</vt:lpstr>
      <vt:lpstr>Análisis exploratorio</vt:lpstr>
      <vt:lpstr>Análisis exploratorio</vt:lpstr>
      <vt:lpstr>Limpieza de datos</vt:lpstr>
      <vt:lpstr>Feature Engineering</vt:lpstr>
      <vt:lpstr>Feature Engineering</vt:lpstr>
      <vt:lpstr>Feature Engineering</vt:lpstr>
      <vt:lpstr>Análisis cualitativo  Ventas totales por mes</vt:lpstr>
      <vt:lpstr>Series Temporales</vt:lpstr>
      <vt:lpstr>Modelo Autorregresivo de primer orden (AR1) Teoría</vt:lpstr>
      <vt:lpstr>Análisis cualitativo Crear variables "shifted" y Eliminar valores nulos</vt:lpstr>
      <vt:lpstr>Análisis cualitativo Correlación</vt:lpstr>
      <vt:lpstr>Análisis cualitativo Regresión lineal para predecir MontoUSD en función de t-1</vt:lpstr>
      <vt:lpstr>Análisis cualitativo Calcula y visualiza la correlación entre MontoUSD y MontoUSD_t-12</vt:lpstr>
      <vt:lpstr>Análisis cualitativo Ventas del mismo mes del año anterior</vt:lpstr>
      <vt:lpstr>Modelo Autorregresivo de primer orden a cuarto orden (AR(1), … ,AR(4)) Teoría</vt:lpstr>
      <vt:lpstr>Modelo Autorregresivo de primer orden a cuarto orden (AR(1), … ,AR(4)) Creación de variables y ajustes</vt:lpstr>
      <vt:lpstr>Modelo Autorregresivo de primer orden a cuarto orden (AR(1), … ,AR(4)) Creación de variables y ajustes</vt:lpstr>
      <vt:lpstr>Modelo Autorregresivo de primer orden (AR(1))</vt:lpstr>
      <vt:lpstr>Modelo Autorregresivo de primer orden (AR(1))</vt:lpstr>
      <vt:lpstr>Modelo Autorregresivo de primer orden (AR(1))</vt:lpstr>
      <vt:lpstr>Modelo Autorregresivo de segundo orden (AR(2))</vt:lpstr>
      <vt:lpstr>Modelo Autorregresivo de segundo orden (AR(2))</vt:lpstr>
      <vt:lpstr>Modelo Autorregresivo de segundo orden (AR(2))</vt:lpstr>
      <vt:lpstr>Modelo Autorregresivo de segundo orden (AR(2))</vt:lpstr>
      <vt:lpstr>Modelo Autorregresivo de tercer orden (AR(3))</vt:lpstr>
      <vt:lpstr>Modelo Autorregresivo de tercer orden (AR(3))</vt:lpstr>
      <vt:lpstr>Presentación de PowerPoint</vt:lpstr>
      <vt:lpstr>Modelo Autorregresivo de tercer orden (AR(3))</vt:lpstr>
      <vt:lpstr>Modelo Autorregresivo de cuarto orden (AR(4))</vt:lpstr>
      <vt:lpstr>Modelo Autorregresivo de cuarto orden (AR(4))</vt:lpstr>
      <vt:lpstr>Presentación de PowerPoint</vt:lpstr>
      <vt:lpstr>Presentación de PowerPoint</vt:lpstr>
      <vt:lpstr>Modelo Autorregresivo de cuarto orden (AR(4))</vt:lpstr>
      <vt:lpstr>Modelo Autorregresivo de cuarto orden (AR(4))</vt:lpstr>
      <vt:lpstr>Modelo Autorregresivo de primer orden a cuarto orden (AR(1), … ,AR(4))</vt:lpstr>
      <vt:lpstr>Análisis de datos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datos</dc:title>
  <dc:creator/>
  <cp:lastModifiedBy>raval</cp:lastModifiedBy>
  <cp:revision>216</cp:revision>
  <dcterms:created xsi:type="dcterms:W3CDTF">2024-10-24T22:46:47Z</dcterms:created>
  <dcterms:modified xsi:type="dcterms:W3CDTF">2024-10-27T23:13:18Z</dcterms:modified>
</cp:coreProperties>
</file>